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62" autoAdjust="0"/>
    <p:restoredTop sz="94660"/>
  </p:normalViewPr>
  <p:slideViewPr>
    <p:cSldViewPr>
      <p:cViewPr varScale="1">
        <p:scale>
          <a:sx n="69" d="100"/>
          <a:sy n="69" d="100"/>
        </p:scale>
        <p:origin x="-130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FFC669-C946-45AE-BE90-7D051D95915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A0926B69-60D9-4438-9F6E-55F1498DA3B2}">
      <dgm:prSet phldrT="[Text]"/>
      <dgm:spPr/>
      <dgm:t>
        <a:bodyPr/>
        <a:lstStyle/>
        <a:p>
          <a:r>
            <a:rPr lang="en-IN" dirty="0" smtClean="0">
              <a:solidFill>
                <a:schemeClr val="tx1"/>
              </a:solidFill>
            </a:rPr>
            <a:t>TWO ALTERNATIVE LOCATION STRATEGY FOR INTERNATIONAL FIRM</a:t>
          </a:r>
          <a:endParaRPr lang="en-GB" dirty="0">
            <a:solidFill>
              <a:schemeClr val="tx1"/>
            </a:solidFill>
          </a:endParaRPr>
        </a:p>
      </dgm:t>
    </dgm:pt>
    <dgm:pt modelId="{541E84E9-B952-4A80-A731-95E9A8143BEF}" type="parTrans" cxnId="{77B9075D-5B99-48BC-97E6-F8A8130E1B7D}">
      <dgm:prSet/>
      <dgm:spPr/>
      <dgm:t>
        <a:bodyPr/>
        <a:lstStyle/>
        <a:p>
          <a:endParaRPr lang="en-GB"/>
        </a:p>
      </dgm:t>
    </dgm:pt>
    <dgm:pt modelId="{CAB26618-0818-4EE4-A26D-03DBB94BF352}" type="sibTrans" cxnId="{77B9075D-5B99-48BC-97E6-F8A8130E1B7D}">
      <dgm:prSet/>
      <dgm:spPr/>
      <dgm:t>
        <a:bodyPr/>
        <a:lstStyle/>
        <a:p>
          <a:endParaRPr lang="en-GB"/>
        </a:p>
      </dgm:t>
    </dgm:pt>
    <dgm:pt modelId="{B9B78673-7B01-4527-A68A-9A9407ED8561}">
      <dgm:prSet phldrT="[Text]"/>
      <dgm:spPr/>
      <dgm:t>
        <a:bodyPr/>
        <a:lstStyle/>
        <a:p>
          <a:r>
            <a:rPr lang="en-IN" dirty="0" smtClean="0">
              <a:solidFill>
                <a:schemeClr val="tx1"/>
              </a:solidFill>
            </a:rPr>
            <a:t>CENTRALISED LOCATION</a:t>
          </a:r>
          <a:endParaRPr lang="en-GB" dirty="0">
            <a:solidFill>
              <a:schemeClr val="tx1"/>
            </a:solidFill>
          </a:endParaRPr>
        </a:p>
      </dgm:t>
    </dgm:pt>
    <dgm:pt modelId="{5180F531-C414-4DFB-AF1E-AA8FDCC2CD2F}" type="parTrans" cxnId="{A30A18D6-0D3B-48F9-AB05-F40B0EE1395E}">
      <dgm:prSet/>
      <dgm:spPr/>
      <dgm:t>
        <a:bodyPr/>
        <a:lstStyle/>
        <a:p>
          <a:endParaRPr lang="en-GB"/>
        </a:p>
      </dgm:t>
    </dgm:pt>
    <dgm:pt modelId="{A50A4F3F-B4F0-48CA-85F7-BC1B4E414F80}" type="sibTrans" cxnId="{A30A18D6-0D3B-48F9-AB05-F40B0EE1395E}">
      <dgm:prSet/>
      <dgm:spPr/>
      <dgm:t>
        <a:bodyPr/>
        <a:lstStyle/>
        <a:p>
          <a:endParaRPr lang="en-GB"/>
        </a:p>
      </dgm:t>
    </dgm:pt>
    <dgm:pt modelId="{9970A8B9-7A62-456B-97C3-B14617FFABAE}">
      <dgm:prSet phldrT="[Text]"/>
      <dgm:spPr/>
      <dgm:t>
        <a:bodyPr/>
        <a:lstStyle/>
        <a:p>
          <a:r>
            <a:rPr lang="en-IN" dirty="0" smtClean="0">
              <a:solidFill>
                <a:schemeClr val="tx1"/>
              </a:solidFill>
            </a:rPr>
            <a:t>DECENTRALISED LOCATION</a:t>
          </a:r>
          <a:endParaRPr lang="en-GB" dirty="0">
            <a:solidFill>
              <a:schemeClr val="tx1"/>
            </a:solidFill>
          </a:endParaRPr>
        </a:p>
      </dgm:t>
    </dgm:pt>
    <dgm:pt modelId="{7BB82EB3-4333-47B1-A1F6-9615C927F747}" type="parTrans" cxnId="{C0866808-F2B1-47DF-AB57-D074912E9E11}">
      <dgm:prSet/>
      <dgm:spPr/>
      <dgm:t>
        <a:bodyPr/>
        <a:lstStyle/>
        <a:p>
          <a:endParaRPr lang="en-GB"/>
        </a:p>
      </dgm:t>
    </dgm:pt>
    <dgm:pt modelId="{EEA5782F-9265-4134-9681-3598527E410A}" type="sibTrans" cxnId="{C0866808-F2B1-47DF-AB57-D074912E9E11}">
      <dgm:prSet/>
      <dgm:spPr/>
      <dgm:t>
        <a:bodyPr/>
        <a:lstStyle/>
        <a:p>
          <a:endParaRPr lang="en-GB"/>
        </a:p>
      </dgm:t>
    </dgm:pt>
    <dgm:pt modelId="{CF669567-E06D-4075-BA0A-0BFCC23902B4}" type="pres">
      <dgm:prSet presAssocID="{01FFC669-C946-45AE-BE90-7D051D95915A}" presName="hierChild1" presStyleCnt="0">
        <dgm:presLayoutVars>
          <dgm:orgChart val="1"/>
          <dgm:chPref val="1"/>
          <dgm:dir/>
          <dgm:animOne val="branch"/>
          <dgm:animLvl val="lvl"/>
          <dgm:resizeHandles/>
        </dgm:presLayoutVars>
      </dgm:prSet>
      <dgm:spPr/>
      <dgm:t>
        <a:bodyPr/>
        <a:lstStyle/>
        <a:p>
          <a:endParaRPr lang="en-GB"/>
        </a:p>
      </dgm:t>
    </dgm:pt>
    <dgm:pt modelId="{3C86CF15-EAD9-4B8E-AED9-C98CEC106335}" type="pres">
      <dgm:prSet presAssocID="{A0926B69-60D9-4438-9F6E-55F1498DA3B2}" presName="hierRoot1" presStyleCnt="0">
        <dgm:presLayoutVars>
          <dgm:hierBranch val="init"/>
        </dgm:presLayoutVars>
      </dgm:prSet>
      <dgm:spPr/>
    </dgm:pt>
    <dgm:pt modelId="{2DEF27B5-661C-44CC-A86D-EF6881D11F47}" type="pres">
      <dgm:prSet presAssocID="{A0926B69-60D9-4438-9F6E-55F1498DA3B2}" presName="rootComposite1" presStyleCnt="0"/>
      <dgm:spPr/>
    </dgm:pt>
    <dgm:pt modelId="{B3759387-F869-462F-AD7F-061922806FED}" type="pres">
      <dgm:prSet presAssocID="{A0926B69-60D9-4438-9F6E-55F1498DA3B2}" presName="rootText1" presStyleLbl="node0" presStyleIdx="0" presStyleCnt="1" custScaleX="186339" custLinFactNeighborX="-492" custLinFactNeighborY="-52738">
        <dgm:presLayoutVars>
          <dgm:chPref val="3"/>
        </dgm:presLayoutVars>
      </dgm:prSet>
      <dgm:spPr/>
      <dgm:t>
        <a:bodyPr/>
        <a:lstStyle/>
        <a:p>
          <a:endParaRPr lang="en-GB"/>
        </a:p>
      </dgm:t>
    </dgm:pt>
    <dgm:pt modelId="{933D45DA-CB72-46EF-892A-0925B62CF118}" type="pres">
      <dgm:prSet presAssocID="{A0926B69-60D9-4438-9F6E-55F1498DA3B2}" presName="rootConnector1" presStyleLbl="node1" presStyleIdx="0" presStyleCnt="0"/>
      <dgm:spPr/>
      <dgm:t>
        <a:bodyPr/>
        <a:lstStyle/>
        <a:p>
          <a:endParaRPr lang="en-GB"/>
        </a:p>
      </dgm:t>
    </dgm:pt>
    <dgm:pt modelId="{3F142E33-98BE-4BCC-B3DA-36411CBC12E4}" type="pres">
      <dgm:prSet presAssocID="{A0926B69-60D9-4438-9F6E-55F1498DA3B2}" presName="hierChild2" presStyleCnt="0"/>
      <dgm:spPr/>
    </dgm:pt>
    <dgm:pt modelId="{DE943021-761E-4459-95E7-B0166E24DB86}" type="pres">
      <dgm:prSet presAssocID="{5180F531-C414-4DFB-AF1E-AA8FDCC2CD2F}" presName="Name37" presStyleLbl="parChTrans1D2" presStyleIdx="0" presStyleCnt="2"/>
      <dgm:spPr/>
      <dgm:t>
        <a:bodyPr/>
        <a:lstStyle/>
        <a:p>
          <a:endParaRPr lang="en-GB"/>
        </a:p>
      </dgm:t>
    </dgm:pt>
    <dgm:pt modelId="{CA9E48B0-1F29-4794-A51E-11AF3A31F5C8}" type="pres">
      <dgm:prSet presAssocID="{B9B78673-7B01-4527-A68A-9A9407ED8561}" presName="hierRoot2" presStyleCnt="0">
        <dgm:presLayoutVars>
          <dgm:hierBranch val="init"/>
        </dgm:presLayoutVars>
      </dgm:prSet>
      <dgm:spPr/>
    </dgm:pt>
    <dgm:pt modelId="{48B732F4-CC31-4477-B02F-D4D5E1DA9277}" type="pres">
      <dgm:prSet presAssocID="{B9B78673-7B01-4527-A68A-9A9407ED8561}" presName="rootComposite" presStyleCnt="0"/>
      <dgm:spPr/>
    </dgm:pt>
    <dgm:pt modelId="{4993C282-6FBA-4EEA-AC34-4EF5A887C642}" type="pres">
      <dgm:prSet presAssocID="{B9B78673-7B01-4527-A68A-9A9407ED8561}" presName="rootText" presStyleLbl="node2" presStyleIdx="0" presStyleCnt="2">
        <dgm:presLayoutVars>
          <dgm:chPref val="3"/>
        </dgm:presLayoutVars>
      </dgm:prSet>
      <dgm:spPr/>
      <dgm:t>
        <a:bodyPr/>
        <a:lstStyle/>
        <a:p>
          <a:endParaRPr lang="en-GB"/>
        </a:p>
      </dgm:t>
    </dgm:pt>
    <dgm:pt modelId="{1B5A0C80-87A6-4DB7-BA8A-5C744EAEE94C}" type="pres">
      <dgm:prSet presAssocID="{B9B78673-7B01-4527-A68A-9A9407ED8561}" presName="rootConnector" presStyleLbl="node2" presStyleIdx="0" presStyleCnt="2"/>
      <dgm:spPr/>
      <dgm:t>
        <a:bodyPr/>
        <a:lstStyle/>
        <a:p>
          <a:endParaRPr lang="en-GB"/>
        </a:p>
      </dgm:t>
    </dgm:pt>
    <dgm:pt modelId="{1702296C-D72E-4662-AD0C-5295DF0AE773}" type="pres">
      <dgm:prSet presAssocID="{B9B78673-7B01-4527-A68A-9A9407ED8561}" presName="hierChild4" presStyleCnt="0"/>
      <dgm:spPr/>
    </dgm:pt>
    <dgm:pt modelId="{B43B6C3B-DBF2-463F-9B52-045CA549D291}" type="pres">
      <dgm:prSet presAssocID="{B9B78673-7B01-4527-A68A-9A9407ED8561}" presName="hierChild5" presStyleCnt="0"/>
      <dgm:spPr/>
    </dgm:pt>
    <dgm:pt modelId="{E4EE9FD4-52B8-4419-B6B0-56F36EE66665}" type="pres">
      <dgm:prSet presAssocID="{7BB82EB3-4333-47B1-A1F6-9615C927F747}" presName="Name37" presStyleLbl="parChTrans1D2" presStyleIdx="1" presStyleCnt="2"/>
      <dgm:spPr/>
      <dgm:t>
        <a:bodyPr/>
        <a:lstStyle/>
        <a:p>
          <a:endParaRPr lang="en-GB"/>
        </a:p>
      </dgm:t>
    </dgm:pt>
    <dgm:pt modelId="{37C24BB3-CDBC-4CFF-8633-2B9EF72464C0}" type="pres">
      <dgm:prSet presAssocID="{9970A8B9-7A62-456B-97C3-B14617FFABAE}" presName="hierRoot2" presStyleCnt="0">
        <dgm:presLayoutVars>
          <dgm:hierBranch val="init"/>
        </dgm:presLayoutVars>
      </dgm:prSet>
      <dgm:spPr/>
    </dgm:pt>
    <dgm:pt modelId="{5AB40C55-130D-4C1A-9B56-3A935D06B560}" type="pres">
      <dgm:prSet presAssocID="{9970A8B9-7A62-456B-97C3-B14617FFABAE}" presName="rootComposite" presStyleCnt="0"/>
      <dgm:spPr/>
    </dgm:pt>
    <dgm:pt modelId="{BE630E0E-8D5A-4DDE-8C78-05A1489DDAB0}" type="pres">
      <dgm:prSet presAssocID="{9970A8B9-7A62-456B-97C3-B14617FFABAE}" presName="rootText" presStyleLbl="node2" presStyleIdx="1" presStyleCnt="2">
        <dgm:presLayoutVars>
          <dgm:chPref val="3"/>
        </dgm:presLayoutVars>
      </dgm:prSet>
      <dgm:spPr/>
      <dgm:t>
        <a:bodyPr/>
        <a:lstStyle/>
        <a:p>
          <a:endParaRPr lang="en-GB"/>
        </a:p>
      </dgm:t>
    </dgm:pt>
    <dgm:pt modelId="{D4C7D69F-5310-4B63-9553-A3FAC3F61A51}" type="pres">
      <dgm:prSet presAssocID="{9970A8B9-7A62-456B-97C3-B14617FFABAE}" presName="rootConnector" presStyleLbl="node2" presStyleIdx="1" presStyleCnt="2"/>
      <dgm:spPr/>
      <dgm:t>
        <a:bodyPr/>
        <a:lstStyle/>
        <a:p>
          <a:endParaRPr lang="en-GB"/>
        </a:p>
      </dgm:t>
    </dgm:pt>
    <dgm:pt modelId="{C6BFC02E-3DFB-4181-B20D-BEB7E377147C}" type="pres">
      <dgm:prSet presAssocID="{9970A8B9-7A62-456B-97C3-B14617FFABAE}" presName="hierChild4" presStyleCnt="0"/>
      <dgm:spPr/>
    </dgm:pt>
    <dgm:pt modelId="{097A4DF1-489A-4825-A30F-7C320498EDD6}" type="pres">
      <dgm:prSet presAssocID="{9970A8B9-7A62-456B-97C3-B14617FFABAE}" presName="hierChild5" presStyleCnt="0"/>
      <dgm:spPr/>
    </dgm:pt>
    <dgm:pt modelId="{35CADC1D-2B4D-4A51-82F1-CC9665D2AE59}" type="pres">
      <dgm:prSet presAssocID="{A0926B69-60D9-4438-9F6E-55F1498DA3B2}" presName="hierChild3" presStyleCnt="0"/>
      <dgm:spPr/>
    </dgm:pt>
  </dgm:ptLst>
  <dgm:cxnLst>
    <dgm:cxn modelId="{4D7F940A-6C8B-4482-B3F1-B13ACB7AAFD1}" type="presOf" srcId="{9970A8B9-7A62-456B-97C3-B14617FFABAE}" destId="{BE630E0E-8D5A-4DDE-8C78-05A1489DDAB0}" srcOrd="0" destOrd="0" presId="urn:microsoft.com/office/officeart/2005/8/layout/orgChart1"/>
    <dgm:cxn modelId="{A30A18D6-0D3B-48F9-AB05-F40B0EE1395E}" srcId="{A0926B69-60D9-4438-9F6E-55F1498DA3B2}" destId="{B9B78673-7B01-4527-A68A-9A9407ED8561}" srcOrd="0" destOrd="0" parTransId="{5180F531-C414-4DFB-AF1E-AA8FDCC2CD2F}" sibTransId="{A50A4F3F-B4F0-48CA-85F7-BC1B4E414F80}"/>
    <dgm:cxn modelId="{AB05CDBD-6B51-498F-B94E-81915C355BC4}" type="presOf" srcId="{A0926B69-60D9-4438-9F6E-55F1498DA3B2}" destId="{B3759387-F869-462F-AD7F-061922806FED}" srcOrd="0" destOrd="0" presId="urn:microsoft.com/office/officeart/2005/8/layout/orgChart1"/>
    <dgm:cxn modelId="{C0866808-F2B1-47DF-AB57-D074912E9E11}" srcId="{A0926B69-60D9-4438-9F6E-55F1498DA3B2}" destId="{9970A8B9-7A62-456B-97C3-B14617FFABAE}" srcOrd="1" destOrd="0" parTransId="{7BB82EB3-4333-47B1-A1F6-9615C927F747}" sibTransId="{EEA5782F-9265-4134-9681-3598527E410A}"/>
    <dgm:cxn modelId="{406B4CD7-8BB8-4E1C-A88C-79BF80494D11}" type="presOf" srcId="{01FFC669-C946-45AE-BE90-7D051D95915A}" destId="{CF669567-E06D-4075-BA0A-0BFCC23902B4}" srcOrd="0" destOrd="0" presId="urn:microsoft.com/office/officeart/2005/8/layout/orgChart1"/>
    <dgm:cxn modelId="{77B9075D-5B99-48BC-97E6-F8A8130E1B7D}" srcId="{01FFC669-C946-45AE-BE90-7D051D95915A}" destId="{A0926B69-60D9-4438-9F6E-55F1498DA3B2}" srcOrd="0" destOrd="0" parTransId="{541E84E9-B952-4A80-A731-95E9A8143BEF}" sibTransId="{CAB26618-0818-4EE4-A26D-03DBB94BF352}"/>
    <dgm:cxn modelId="{1710D5F4-21DB-42DA-8C81-AC391646FFAA}" type="presOf" srcId="{5180F531-C414-4DFB-AF1E-AA8FDCC2CD2F}" destId="{DE943021-761E-4459-95E7-B0166E24DB86}" srcOrd="0" destOrd="0" presId="urn:microsoft.com/office/officeart/2005/8/layout/orgChart1"/>
    <dgm:cxn modelId="{2D601800-C1B4-41AD-9D0E-D02EB525C74A}" type="presOf" srcId="{9970A8B9-7A62-456B-97C3-B14617FFABAE}" destId="{D4C7D69F-5310-4B63-9553-A3FAC3F61A51}" srcOrd="1" destOrd="0" presId="urn:microsoft.com/office/officeart/2005/8/layout/orgChart1"/>
    <dgm:cxn modelId="{D9ADD7F8-CFB1-46C2-B1A0-122EA3E398D1}" type="presOf" srcId="{B9B78673-7B01-4527-A68A-9A9407ED8561}" destId="{1B5A0C80-87A6-4DB7-BA8A-5C744EAEE94C}" srcOrd="1" destOrd="0" presId="urn:microsoft.com/office/officeart/2005/8/layout/orgChart1"/>
    <dgm:cxn modelId="{043DA273-41A5-45B2-9749-DF9EB2BC0F95}" type="presOf" srcId="{B9B78673-7B01-4527-A68A-9A9407ED8561}" destId="{4993C282-6FBA-4EEA-AC34-4EF5A887C642}" srcOrd="0" destOrd="0" presId="urn:microsoft.com/office/officeart/2005/8/layout/orgChart1"/>
    <dgm:cxn modelId="{99DDFAA1-D81B-4D43-8E1C-CD7F992096F1}" type="presOf" srcId="{A0926B69-60D9-4438-9F6E-55F1498DA3B2}" destId="{933D45DA-CB72-46EF-892A-0925B62CF118}" srcOrd="1" destOrd="0" presId="urn:microsoft.com/office/officeart/2005/8/layout/orgChart1"/>
    <dgm:cxn modelId="{DF7C4F73-4425-4082-A696-3BBE82A76220}" type="presOf" srcId="{7BB82EB3-4333-47B1-A1F6-9615C927F747}" destId="{E4EE9FD4-52B8-4419-B6B0-56F36EE66665}" srcOrd="0" destOrd="0" presId="urn:microsoft.com/office/officeart/2005/8/layout/orgChart1"/>
    <dgm:cxn modelId="{1033A3F2-8648-4A48-BAC7-635AAA4D0211}" type="presParOf" srcId="{CF669567-E06D-4075-BA0A-0BFCC23902B4}" destId="{3C86CF15-EAD9-4B8E-AED9-C98CEC106335}" srcOrd="0" destOrd="0" presId="urn:microsoft.com/office/officeart/2005/8/layout/orgChart1"/>
    <dgm:cxn modelId="{728E4BF7-521D-4BDD-86A3-A757A08BD81E}" type="presParOf" srcId="{3C86CF15-EAD9-4B8E-AED9-C98CEC106335}" destId="{2DEF27B5-661C-44CC-A86D-EF6881D11F47}" srcOrd="0" destOrd="0" presId="urn:microsoft.com/office/officeart/2005/8/layout/orgChart1"/>
    <dgm:cxn modelId="{80D87B7C-A865-4C51-9564-197AD4B22DF9}" type="presParOf" srcId="{2DEF27B5-661C-44CC-A86D-EF6881D11F47}" destId="{B3759387-F869-462F-AD7F-061922806FED}" srcOrd="0" destOrd="0" presId="urn:microsoft.com/office/officeart/2005/8/layout/orgChart1"/>
    <dgm:cxn modelId="{0558A0DB-45DB-4906-8E24-D0F2E31AD320}" type="presParOf" srcId="{2DEF27B5-661C-44CC-A86D-EF6881D11F47}" destId="{933D45DA-CB72-46EF-892A-0925B62CF118}" srcOrd="1" destOrd="0" presId="urn:microsoft.com/office/officeart/2005/8/layout/orgChart1"/>
    <dgm:cxn modelId="{94BD31CA-2537-45EC-9C04-F7A54E534AE5}" type="presParOf" srcId="{3C86CF15-EAD9-4B8E-AED9-C98CEC106335}" destId="{3F142E33-98BE-4BCC-B3DA-36411CBC12E4}" srcOrd="1" destOrd="0" presId="urn:microsoft.com/office/officeart/2005/8/layout/orgChart1"/>
    <dgm:cxn modelId="{01F3ED9B-99C5-42F8-8629-9B6BC4148F7F}" type="presParOf" srcId="{3F142E33-98BE-4BCC-B3DA-36411CBC12E4}" destId="{DE943021-761E-4459-95E7-B0166E24DB86}" srcOrd="0" destOrd="0" presId="urn:microsoft.com/office/officeart/2005/8/layout/orgChart1"/>
    <dgm:cxn modelId="{011AEF5B-F826-4EC6-9A8E-EAE9456FAB6E}" type="presParOf" srcId="{3F142E33-98BE-4BCC-B3DA-36411CBC12E4}" destId="{CA9E48B0-1F29-4794-A51E-11AF3A31F5C8}" srcOrd="1" destOrd="0" presId="urn:microsoft.com/office/officeart/2005/8/layout/orgChart1"/>
    <dgm:cxn modelId="{DA75DC38-748E-4771-A56A-3A32453E276A}" type="presParOf" srcId="{CA9E48B0-1F29-4794-A51E-11AF3A31F5C8}" destId="{48B732F4-CC31-4477-B02F-D4D5E1DA9277}" srcOrd="0" destOrd="0" presId="urn:microsoft.com/office/officeart/2005/8/layout/orgChart1"/>
    <dgm:cxn modelId="{652AB7C4-2C52-418B-8080-396B75D1DABC}" type="presParOf" srcId="{48B732F4-CC31-4477-B02F-D4D5E1DA9277}" destId="{4993C282-6FBA-4EEA-AC34-4EF5A887C642}" srcOrd="0" destOrd="0" presId="urn:microsoft.com/office/officeart/2005/8/layout/orgChart1"/>
    <dgm:cxn modelId="{067139B0-B4D1-45DA-B8E3-D11A0CDC9D44}" type="presParOf" srcId="{48B732F4-CC31-4477-B02F-D4D5E1DA9277}" destId="{1B5A0C80-87A6-4DB7-BA8A-5C744EAEE94C}" srcOrd="1" destOrd="0" presId="urn:microsoft.com/office/officeart/2005/8/layout/orgChart1"/>
    <dgm:cxn modelId="{B83B5397-558D-461D-B65D-F43E2CB785E7}" type="presParOf" srcId="{CA9E48B0-1F29-4794-A51E-11AF3A31F5C8}" destId="{1702296C-D72E-4662-AD0C-5295DF0AE773}" srcOrd="1" destOrd="0" presId="urn:microsoft.com/office/officeart/2005/8/layout/orgChart1"/>
    <dgm:cxn modelId="{3A0096F3-B089-4FA8-B45E-DB7324954ED0}" type="presParOf" srcId="{CA9E48B0-1F29-4794-A51E-11AF3A31F5C8}" destId="{B43B6C3B-DBF2-463F-9B52-045CA549D291}" srcOrd="2" destOrd="0" presId="urn:microsoft.com/office/officeart/2005/8/layout/orgChart1"/>
    <dgm:cxn modelId="{B4CCB2F7-3660-4C78-88CA-AF4063747FFC}" type="presParOf" srcId="{3F142E33-98BE-4BCC-B3DA-36411CBC12E4}" destId="{E4EE9FD4-52B8-4419-B6B0-56F36EE66665}" srcOrd="2" destOrd="0" presId="urn:microsoft.com/office/officeart/2005/8/layout/orgChart1"/>
    <dgm:cxn modelId="{F5BE7BC7-BBFD-4E01-9D9C-504847F2C946}" type="presParOf" srcId="{3F142E33-98BE-4BCC-B3DA-36411CBC12E4}" destId="{37C24BB3-CDBC-4CFF-8633-2B9EF72464C0}" srcOrd="3" destOrd="0" presId="urn:microsoft.com/office/officeart/2005/8/layout/orgChart1"/>
    <dgm:cxn modelId="{F6617F2C-9B15-47F8-B7C9-38495723A020}" type="presParOf" srcId="{37C24BB3-CDBC-4CFF-8633-2B9EF72464C0}" destId="{5AB40C55-130D-4C1A-9B56-3A935D06B560}" srcOrd="0" destOrd="0" presId="urn:microsoft.com/office/officeart/2005/8/layout/orgChart1"/>
    <dgm:cxn modelId="{6185E3D5-A6C6-402A-A38C-07B731154A80}" type="presParOf" srcId="{5AB40C55-130D-4C1A-9B56-3A935D06B560}" destId="{BE630E0E-8D5A-4DDE-8C78-05A1489DDAB0}" srcOrd="0" destOrd="0" presId="urn:microsoft.com/office/officeart/2005/8/layout/orgChart1"/>
    <dgm:cxn modelId="{54ED39B7-7655-4C6C-AFCB-CDF768A9DC93}" type="presParOf" srcId="{5AB40C55-130D-4C1A-9B56-3A935D06B560}" destId="{D4C7D69F-5310-4B63-9553-A3FAC3F61A51}" srcOrd="1" destOrd="0" presId="urn:microsoft.com/office/officeart/2005/8/layout/orgChart1"/>
    <dgm:cxn modelId="{9D53048D-CA35-4A26-8825-1D1154797169}" type="presParOf" srcId="{37C24BB3-CDBC-4CFF-8633-2B9EF72464C0}" destId="{C6BFC02E-3DFB-4181-B20D-BEB7E377147C}" srcOrd="1" destOrd="0" presId="urn:microsoft.com/office/officeart/2005/8/layout/orgChart1"/>
    <dgm:cxn modelId="{4BA42BC9-C84B-4CFF-A36D-C0B4EC19512C}" type="presParOf" srcId="{37C24BB3-CDBC-4CFF-8633-2B9EF72464C0}" destId="{097A4DF1-489A-4825-A30F-7C320498EDD6}" srcOrd="2" destOrd="0" presId="urn:microsoft.com/office/officeart/2005/8/layout/orgChart1"/>
    <dgm:cxn modelId="{C7DF9B5D-05F6-4058-B99E-E04291A5B6E4}" type="presParOf" srcId="{3C86CF15-EAD9-4B8E-AED9-C98CEC106335}" destId="{35CADC1D-2B4D-4A51-82F1-CC9665D2AE5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1BBC61-6D07-4683-B75C-8FB36B3A01C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634D1729-26B2-406B-8376-E59DDBEF7F29}">
      <dgm:prSet phldrT="[Text]"/>
      <dgm:spPr/>
      <dgm:t>
        <a:bodyPr/>
        <a:lstStyle/>
        <a:p>
          <a:r>
            <a:rPr lang="en-IN" dirty="0" smtClean="0">
              <a:solidFill>
                <a:schemeClr val="tx1"/>
              </a:solidFill>
            </a:rPr>
            <a:t>1. Production Related factors</a:t>
          </a:r>
          <a:endParaRPr lang="en-GB" dirty="0">
            <a:solidFill>
              <a:schemeClr val="tx1"/>
            </a:solidFill>
          </a:endParaRPr>
        </a:p>
      </dgm:t>
    </dgm:pt>
    <dgm:pt modelId="{AEADF0F8-3CC8-4DC2-A45E-2331782F1B16}" type="parTrans" cxnId="{A22582F6-CE39-4F97-99BB-93C7F1D1F8CA}">
      <dgm:prSet/>
      <dgm:spPr/>
      <dgm:t>
        <a:bodyPr/>
        <a:lstStyle/>
        <a:p>
          <a:endParaRPr lang="en-GB"/>
        </a:p>
      </dgm:t>
    </dgm:pt>
    <dgm:pt modelId="{3955CB6B-5991-40AC-B596-45D3577D8F8A}" type="sibTrans" cxnId="{A22582F6-CE39-4F97-99BB-93C7F1D1F8CA}">
      <dgm:prSet/>
      <dgm:spPr/>
      <dgm:t>
        <a:bodyPr/>
        <a:lstStyle/>
        <a:p>
          <a:endParaRPr lang="en-GB"/>
        </a:p>
      </dgm:t>
    </dgm:pt>
    <dgm:pt modelId="{14A21439-2299-4F9B-82B3-F69676B7EF3B}">
      <dgm:prSet phldrT="[Text]"/>
      <dgm:spPr/>
      <dgm:t>
        <a:bodyPr/>
        <a:lstStyle/>
        <a:p>
          <a:r>
            <a:rPr lang="en-IN" dirty="0" smtClean="0"/>
            <a:t>Nature of Product- weight, size, perishability  etc.</a:t>
          </a:r>
          <a:endParaRPr lang="en-GB" dirty="0"/>
        </a:p>
      </dgm:t>
    </dgm:pt>
    <dgm:pt modelId="{E0802020-F9F1-4673-AEF0-D8D8BEFE190C}" type="parTrans" cxnId="{4B9AF36E-2DB9-4D74-845E-65B6DB6DFAE7}">
      <dgm:prSet/>
      <dgm:spPr/>
      <dgm:t>
        <a:bodyPr/>
        <a:lstStyle/>
        <a:p>
          <a:endParaRPr lang="en-GB"/>
        </a:p>
      </dgm:t>
    </dgm:pt>
    <dgm:pt modelId="{B7EAE11C-0B2A-4E25-91E4-27770FBE050D}" type="sibTrans" cxnId="{4B9AF36E-2DB9-4D74-845E-65B6DB6DFAE7}">
      <dgm:prSet/>
      <dgm:spPr/>
      <dgm:t>
        <a:bodyPr/>
        <a:lstStyle/>
        <a:p>
          <a:endParaRPr lang="en-GB"/>
        </a:p>
      </dgm:t>
    </dgm:pt>
    <dgm:pt modelId="{38FF26A8-C5BC-4A7D-8A37-C06C1DC10300}">
      <dgm:prSet phldrT="[Text]"/>
      <dgm:spPr/>
      <dgm:t>
        <a:bodyPr/>
        <a:lstStyle/>
        <a:p>
          <a:r>
            <a:rPr lang="en-IN" dirty="0" smtClean="0"/>
            <a:t>Product Life Cycle</a:t>
          </a:r>
          <a:endParaRPr lang="en-GB" dirty="0"/>
        </a:p>
      </dgm:t>
    </dgm:pt>
    <dgm:pt modelId="{7539D376-67F3-4DBF-97AD-B5F5D69E09CF}" type="parTrans" cxnId="{FEA25991-8389-4028-A765-8F729AE8DAC3}">
      <dgm:prSet/>
      <dgm:spPr/>
      <dgm:t>
        <a:bodyPr/>
        <a:lstStyle/>
        <a:p>
          <a:endParaRPr lang="en-GB"/>
        </a:p>
      </dgm:t>
    </dgm:pt>
    <dgm:pt modelId="{E2C3B7A3-FA8B-4610-BCE7-A7CF4F574F0E}" type="sibTrans" cxnId="{FEA25991-8389-4028-A765-8F729AE8DAC3}">
      <dgm:prSet/>
      <dgm:spPr/>
      <dgm:t>
        <a:bodyPr/>
        <a:lstStyle/>
        <a:p>
          <a:endParaRPr lang="en-GB"/>
        </a:p>
      </dgm:t>
    </dgm:pt>
    <dgm:pt modelId="{E07E8837-406C-474C-BC78-DDE935847DC5}">
      <dgm:prSet phldrT="[Text]"/>
      <dgm:spPr/>
      <dgm:t>
        <a:bodyPr/>
        <a:lstStyle/>
        <a:p>
          <a:r>
            <a:rPr lang="en-IN" dirty="0" smtClean="0">
              <a:solidFill>
                <a:schemeClr val="tx1"/>
              </a:solidFill>
            </a:rPr>
            <a:t>2. Market Related factors</a:t>
          </a:r>
          <a:endParaRPr lang="en-GB" dirty="0">
            <a:solidFill>
              <a:schemeClr val="tx1"/>
            </a:solidFill>
          </a:endParaRPr>
        </a:p>
      </dgm:t>
    </dgm:pt>
    <dgm:pt modelId="{6D62E53A-8FA0-4718-8CAE-75617B3C9872}" type="parTrans" cxnId="{0EB38B40-74FE-4330-8632-4C12ADC70F75}">
      <dgm:prSet/>
      <dgm:spPr/>
      <dgm:t>
        <a:bodyPr/>
        <a:lstStyle/>
        <a:p>
          <a:endParaRPr lang="en-GB"/>
        </a:p>
      </dgm:t>
    </dgm:pt>
    <dgm:pt modelId="{008BB1D9-2B32-4714-9FB5-68AC8304A4D9}" type="sibTrans" cxnId="{0EB38B40-74FE-4330-8632-4C12ADC70F75}">
      <dgm:prSet/>
      <dgm:spPr/>
      <dgm:t>
        <a:bodyPr/>
        <a:lstStyle/>
        <a:p>
          <a:endParaRPr lang="en-GB"/>
        </a:p>
      </dgm:t>
    </dgm:pt>
    <dgm:pt modelId="{CECE3B36-A603-4CAA-A923-A8FA6F5D1305}">
      <dgm:prSet phldrT="[Text]"/>
      <dgm:spPr/>
      <dgm:t>
        <a:bodyPr/>
        <a:lstStyle/>
        <a:p>
          <a:r>
            <a:rPr lang="en-IN" dirty="0" smtClean="0"/>
            <a:t>Demand Pattern- Product with decline demand if often produced in developing countries. E.g.- Suzuki produced </a:t>
          </a:r>
          <a:r>
            <a:rPr lang="en-IN" dirty="0" err="1" smtClean="0"/>
            <a:t>Maruti</a:t>
          </a:r>
          <a:r>
            <a:rPr lang="en-IN" dirty="0" smtClean="0"/>
            <a:t> 800 in India. </a:t>
          </a:r>
          <a:endParaRPr lang="en-GB" dirty="0"/>
        </a:p>
      </dgm:t>
    </dgm:pt>
    <dgm:pt modelId="{B6DB0B45-4BEE-4932-B53D-D5B3FA03DA05}" type="parTrans" cxnId="{1776CE7C-71BF-4020-B63C-41AA1EA09A30}">
      <dgm:prSet/>
      <dgm:spPr/>
      <dgm:t>
        <a:bodyPr/>
        <a:lstStyle/>
        <a:p>
          <a:endParaRPr lang="en-GB"/>
        </a:p>
      </dgm:t>
    </dgm:pt>
    <dgm:pt modelId="{6D93FB19-7007-4505-90B1-80ADAFB60FBA}" type="sibTrans" cxnId="{1776CE7C-71BF-4020-B63C-41AA1EA09A30}">
      <dgm:prSet/>
      <dgm:spPr/>
      <dgm:t>
        <a:bodyPr/>
        <a:lstStyle/>
        <a:p>
          <a:endParaRPr lang="en-GB"/>
        </a:p>
      </dgm:t>
    </dgm:pt>
    <dgm:pt modelId="{B088315A-F0E9-44F5-9767-744DF86E49EE}">
      <dgm:prSet phldrT="[Text]"/>
      <dgm:spPr/>
      <dgm:t>
        <a:bodyPr/>
        <a:lstStyle/>
        <a:p>
          <a:r>
            <a:rPr lang="en-IN" dirty="0" smtClean="0"/>
            <a:t>Market Size and potential-</a:t>
          </a:r>
          <a:endParaRPr lang="en-GB" dirty="0"/>
        </a:p>
      </dgm:t>
    </dgm:pt>
    <dgm:pt modelId="{FE34D9F7-1DDE-44C9-B252-973D3AAB3B0E}" type="parTrans" cxnId="{E0235771-A2A9-4092-AB23-8131D51267E1}">
      <dgm:prSet/>
      <dgm:spPr/>
      <dgm:t>
        <a:bodyPr/>
        <a:lstStyle/>
        <a:p>
          <a:endParaRPr lang="en-GB"/>
        </a:p>
      </dgm:t>
    </dgm:pt>
    <dgm:pt modelId="{2EE999B9-73C8-460F-A437-1CCEC6C6BC4E}" type="sibTrans" cxnId="{E0235771-A2A9-4092-AB23-8131D51267E1}">
      <dgm:prSet/>
      <dgm:spPr/>
      <dgm:t>
        <a:bodyPr/>
        <a:lstStyle/>
        <a:p>
          <a:endParaRPr lang="en-GB"/>
        </a:p>
      </dgm:t>
    </dgm:pt>
    <dgm:pt modelId="{215474CE-45A2-4C85-820E-86E1241458E4}">
      <dgm:prSet phldrT="[Text]"/>
      <dgm:spPr/>
      <dgm:t>
        <a:bodyPr/>
        <a:lstStyle/>
        <a:p>
          <a:r>
            <a:rPr lang="en-IN" dirty="0" smtClean="0">
              <a:solidFill>
                <a:schemeClr val="tx1"/>
              </a:solidFill>
            </a:rPr>
            <a:t>3. Country Related Factors</a:t>
          </a:r>
          <a:endParaRPr lang="en-GB" dirty="0">
            <a:solidFill>
              <a:schemeClr val="tx1"/>
            </a:solidFill>
          </a:endParaRPr>
        </a:p>
      </dgm:t>
    </dgm:pt>
    <dgm:pt modelId="{FD8A9D91-F50D-4396-A314-452030898EAF}" type="parTrans" cxnId="{CD3B9163-5312-4CD4-8315-D7251C097D86}">
      <dgm:prSet/>
      <dgm:spPr/>
      <dgm:t>
        <a:bodyPr/>
        <a:lstStyle/>
        <a:p>
          <a:endParaRPr lang="en-GB"/>
        </a:p>
      </dgm:t>
    </dgm:pt>
    <dgm:pt modelId="{C4F25DC3-EF34-4CA0-A0D0-BEF77EE57C2F}" type="sibTrans" cxnId="{CD3B9163-5312-4CD4-8315-D7251C097D86}">
      <dgm:prSet/>
      <dgm:spPr/>
      <dgm:t>
        <a:bodyPr/>
        <a:lstStyle/>
        <a:p>
          <a:endParaRPr lang="en-GB"/>
        </a:p>
      </dgm:t>
    </dgm:pt>
    <dgm:pt modelId="{B8D8BFA8-EB46-4A78-B392-E1F0CDBD293E}">
      <dgm:prSet phldrT="[Text]"/>
      <dgm:spPr/>
      <dgm:t>
        <a:bodyPr/>
        <a:lstStyle/>
        <a:p>
          <a:r>
            <a:rPr lang="en-IN" dirty="0" smtClean="0"/>
            <a:t>Political Factors</a:t>
          </a:r>
          <a:endParaRPr lang="en-GB" dirty="0"/>
        </a:p>
      </dgm:t>
    </dgm:pt>
    <dgm:pt modelId="{E70894F0-3FE3-47B0-A7C5-89C80D3025D3}" type="parTrans" cxnId="{014B5257-C190-4F17-9E21-ACF2323F527E}">
      <dgm:prSet/>
      <dgm:spPr/>
      <dgm:t>
        <a:bodyPr/>
        <a:lstStyle/>
        <a:p>
          <a:endParaRPr lang="en-GB"/>
        </a:p>
      </dgm:t>
    </dgm:pt>
    <dgm:pt modelId="{3301AE32-446D-4183-B95E-5C8DBF1B5674}" type="sibTrans" cxnId="{014B5257-C190-4F17-9E21-ACF2323F527E}">
      <dgm:prSet/>
      <dgm:spPr/>
      <dgm:t>
        <a:bodyPr/>
        <a:lstStyle/>
        <a:p>
          <a:endParaRPr lang="en-GB"/>
        </a:p>
      </dgm:t>
    </dgm:pt>
    <dgm:pt modelId="{5E006C65-9DEF-429D-BE0F-33ADC5738E0F}">
      <dgm:prSet phldrT="[Text]"/>
      <dgm:spPr/>
      <dgm:t>
        <a:bodyPr/>
        <a:lstStyle/>
        <a:p>
          <a:r>
            <a:rPr lang="en-IN" dirty="0" smtClean="0"/>
            <a:t>Availability of Raw material- skilled labour, power, transport etc.</a:t>
          </a:r>
          <a:endParaRPr lang="en-GB" dirty="0"/>
        </a:p>
      </dgm:t>
    </dgm:pt>
    <dgm:pt modelId="{5278E371-D6C2-4BFC-9099-BD7F8FEBE83F}" type="parTrans" cxnId="{95903CD8-6606-4F65-84FB-7C946A2A3F8D}">
      <dgm:prSet/>
      <dgm:spPr/>
      <dgm:t>
        <a:bodyPr/>
        <a:lstStyle/>
        <a:p>
          <a:endParaRPr lang="en-GB"/>
        </a:p>
      </dgm:t>
    </dgm:pt>
    <dgm:pt modelId="{90C0C702-4E14-4DF9-89D8-FE4BB4A43648}" type="sibTrans" cxnId="{95903CD8-6606-4F65-84FB-7C946A2A3F8D}">
      <dgm:prSet/>
      <dgm:spPr/>
      <dgm:t>
        <a:bodyPr/>
        <a:lstStyle/>
        <a:p>
          <a:endParaRPr lang="en-GB"/>
        </a:p>
      </dgm:t>
    </dgm:pt>
    <dgm:pt modelId="{13363268-8A81-412C-A28B-DA8E1956E03A}">
      <dgm:prSet phldrT="[Text]"/>
      <dgm:spPr/>
      <dgm:t>
        <a:bodyPr/>
        <a:lstStyle/>
        <a:p>
          <a:r>
            <a:rPr lang="en-IN" dirty="0" smtClean="0"/>
            <a:t>Technology-</a:t>
          </a:r>
          <a:endParaRPr lang="en-GB" dirty="0"/>
        </a:p>
      </dgm:t>
    </dgm:pt>
    <dgm:pt modelId="{8B273459-05D0-4AA8-8C8E-521D0EDBDFD5}" type="parTrans" cxnId="{CED0FFAF-3D29-42BE-9C40-928AD926111E}">
      <dgm:prSet/>
      <dgm:spPr/>
      <dgm:t>
        <a:bodyPr/>
        <a:lstStyle/>
        <a:p>
          <a:endParaRPr lang="en-GB"/>
        </a:p>
      </dgm:t>
    </dgm:pt>
    <dgm:pt modelId="{3E19DA45-D8E9-4799-B0E5-B51693E00990}" type="sibTrans" cxnId="{CED0FFAF-3D29-42BE-9C40-928AD926111E}">
      <dgm:prSet/>
      <dgm:spPr/>
      <dgm:t>
        <a:bodyPr/>
        <a:lstStyle/>
        <a:p>
          <a:endParaRPr lang="en-GB"/>
        </a:p>
      </dgm:t>
    </dgm:pt>
    <dgm:pt modelId="{4534BEFB-9792-4A13-872A-4862010E292D}">
      <dgm:prSet phldrT="[Text]"/>
      <dgm:spPr/>
      <dgm:t>
        <a:bodyPr/>
        <a:lstStyle/>
        <a:p>
          <a:r>
            <a:rPr lang="en-IN" dirty="0" smtClean="0">
              <a:solidFill>
                <a:schemeClr val="tx1"/>
              </a:solidFill>
            </a:rPr>
            <a:t>4. Organisational factors </a:t>
          </a:r>
          <a:r>
            <a:rPr lang="en-IN" dirty="0" smtClean="0"/>
            <a:t>like nature of the firm whether its is a multinational corporation, global corporation of transnational corporation. </a:t>
          </a:r>
          <a:endParaRPr lang="en-GB" dirty="0"/>
        </a:p>
      </dgm:t>
    </dgm:pt>
    <dgm:pt modelId="{CDB94A0F-9615-44CA-960B-63415DAF5B01}" type="parTrans" cxnId="{515F138D-21EA-46BF-9032-D03744FC270F}">
      <dgm:prSet/>
      <dgm:spPr/>
      <dgm:t>
        <a:bodyPr/>
        <a:lstStyle/>
        <a:p>
          <a:endParaRPr lang="en-GB"/>
        </a:p>
      </dgm:t>
    </dgm:pt>
    <dgm:pt modelId="{B1D24A01-AF45-4F17-9067-3AE47A623058}" type="sibTrans" cxnId="{515F138D-21EA-46BF-9032-D03744FC270F}">
      <dgm:prSet/>
      <dgm:spPr/>
      <dgm:t>
        <a:bodyPr/>
        <a:lstStyle/>
        <a:p>
          <a:endParaRPr lang="en-GB"/>
        </a:p>
      </dgm:t>
    </dgm:pt>
    <dgm:pt modelId="{E6D690F4-6574-4F27-AD70-20A1CC68F21E}">
      <dgm:prSet phldrT="[Text]"/>
      <dgm:spPr/>
      <dgm:t>
        <a:bodyPr/>
        <a:lstStyle/>
        <a:p>
          <a:r>
            <a:rPr lang="en-IN" dirty="0" smtClean="0"/>
            <a:t>Customer Feedback- can quickly respond.</a:t>
          </a:r>
          <a:endParaRPr lang="en-GB" dirty="0"/>
        </a:p>
      </dgm:t>
    </dgm:pt>
    <dgm:pt modelId="{238204D7-B92A-46BE-B721-E08F53C1F44F}" type="parTrans" cxnId="{5E5107D0-B382-4C29-86B8-10E97F85D305}">
      <dgm:prSet/>
      <dgm:spPr/>
      <dgm:t>
        <a:bodyPr/>
        <a:lstStyle/>
        <a:p>
          <a:endParaRPr lang="en-GB"/>
        </a:p>
      </dgm:t>
    </dgm:pt>
    <dgm:pt modelId="{4AF23B3F-BD87-4E3A-9568-414793AA81C7}" type="sibTrans" cxnId="{5E5107D0-B382-4C29-86B8-10E97F85D305}">
      <dgm:prSet/>
      <dgm:spPr/>
      <dgm:t>
        <a:bodyPr/>
        <a:lstStyle/>
        <a:p>
          <a:endParaRPr lang="en-GB"/>
        </a:p>
      </dgm:t>
    </dgm:pt>
    <dgm:pt modelId="{955FCDD7-9C0A-420A-ACA5-246FEAD5DF3B}">
      <dgm:prSet/>
      <dgm:spPr/>
      <dgm:t>
        <a:bodyPr/>
        <a:lstStyle/>
        <a:p>
          <a:r>
            <a:rPr lang="en-IN" dirty="0" smtClean="0"/>
            <a:t>Availability of Inputs- Several IT firms have preferred India due to low cost software professionals.</a:t>
          </a:r>
          <a:endParaRPr lang="en-GB" dirty="0"/>
        </a:p>
      </dgm:t>
    </dgm:pt>
    <dgm:pt modelId="{680F38A6-9CB2-412A-869F-29F0243ED66C}" type="parTrans" cxnId="{CA42C653-E55E-403C-9E8B-3C7FCEDCB2F4}">
      <dgm:prSet/>
      <dgm:spPr/>
      <dgm:t>
        <a:bodyPr/>
        <a:lstStyle/>
        <a:p>
          <a:endParaRPr lang="en-GB"/>
        </a:p>
      </dgm:t>
    </dgm:pt>
    <dgm:pt modelId="{E2109834-1A8D-4CD2-81A0-F55D2DEB6C60}" type="sibTrans" cxnId="{CA42C653-E55E-403C-9E8B-3C7FCEDCB2F4}">
      <dgm:prSet/>
      <dgm:spPr/>
      <dgm:t>
        <a:bodyPr/>
        <a:lstStyle/>
        <a:p>
          <a:endParaRPr lang="en-GB"/>
        </a:p>
      </dgm:t>
    </dgm:pt>
    <dgm:pt modelId="{9BEFA0B6-5401-40D4-AE07-45A52AB0BC65}">
      <dgm:prSet/>
      <dgm:spPr/>
      <dgm:t>
        <a:bodyPr/>
        <a:lstStyle/>
        <a:p>
          <a:r>
            <a:rPr lang="en-IN" smtClean="0"/>
            <a:t>Country of Origin- USA and Japan are known for quality.</a:t>
          </a:r>
          <a:endParaRPr lang="en-GB" dirty="0"/>
        </a:p>
      </dgm:t>
    </dgm:pt>
    <dgm:pt modelId="{5AEBE1B6-07AA-4A63-BF52-F439E4032677}" type="parTrans" cxnId="{7DCEDAE1-1429-4B9C-B861-F141A9E8EFE2}">
      <dgm:prSet/>
      <dgm:spPr/>
      <dgm:t>
        <a:bodyPr/>
        <a:lstStyle/>
        <a:p>
          <a:endParaRPr lang="en-GB"/>
        </a:p>
      </dgm:t>
    </dgm:pt>
    <dgm:pt modelId="{5190D440-C58A-48D1-8495-7DC4E9D05E15}" type="sibTrans" cxnId="{7DCEDAE1-1429-4B9C-B861-F141A9E8EFE2}">
      <dgm:prSet/>
      <dgm:spPr/>
      <dgm:t>
        <a:bodyPr/>
        <a:lstStyle/>
        <a:p>
          <a:endParaRPr lang="en-GB"/>
        </a:p>
      </dgm:t>
    </dgm:pt>
    <dgm:pt modelId="{6385C24E-A972-4652-B850-82C764115D12}">
      <dgm:prSet/>
      <dgm:spPr/>
      <dgm:t>
        <a:bodyPr/>
        <a:lstStyle/>
        <a:p>
          <a:r>
            <a:rPr lang="en-IN" smtClean="0"/>
            <a:t>Social and Cultural factors</a:t>
          </a:r>
          <a:endParaRPr lang="en-GB" dirty="0"/>
        </a:p>
      </dgm:t>
    </dgm:pt>
    <dgm:pt modelId="{E21D9284-80E8-4CE1-993E-DA2AF32B35F5}" type="parTrans" cxnId="{6124071D-0F2B-4F4F-8CC4-BE2E7EAA5C9B}">
      <dgm:prSet/>
      <dgm:spPr/>
      <dgm:t>
        <a:bodyPr/>
        <a:lstStyle/>
        <a:p>
          <a:endParaRPr lang="en-GB"/>
        </a:p>
      </dgm:t>
    </dgm:pt>
    <dgm:pt modelId="{CBE33A56-A639-47FE-A27C-68CB0699C437}" type="sibTrans" cxnId="{6124071D-0F2B-4F4F-8CC4-BE2E7EAA5C9B}">
      <dgm:prSet/>
      <dgm:spPr/>
      <dgm:t>
        <a:bodyPr/>
        <a:lstStyle/>
        <a:p>
          <a:endParaRPr lang="en-GB"/>
        </a:p>
      </dgm:t>
    </dgm:pt>
    <dgm:pt modelId="{DA8E5855-5B2E-424D-81D2-962F260CD56C}">
      <dgm:prSet/>
      <dgm:spPr/>
      <dgm:t>
        <a:bodyPr/>
        <a:lstStyle/>
        <a:p>
          <a:r>
            <a:rPr lang="en-IN" dirty="0" smtClean="0"/>
            <a:t>Cost in logistics</a:t>
          </a:r>
          <a:endParaRPr lang="en-GB" dirty="0"/>
        </a:p>
      </dgm:t>
    </dgm:pt>
    <dgm:pt modelId="{EA425DCC-3FA4-497F-8875-F7FB18C5378A}" type="parTrans" cxnId="{7B831464-7CA6-4973-B58D-C72EF197DA60}">
      <dgm:prSet/>
      <dgm:spPr/>
      <dgm:t>
        <a:bodyPr/>
        <a:lstStyle/>
        <a:p>
          <a:endParaRPr lang="en-GB"/>
        </a:p>
      </dgm:t>
    </dgm:pt>
    <dgm:pt modelId="{C28B8C05-3656-4081-AFCE-5FE2AF2EA90D}" type="sibTrans" cxnId="{7B831464-7CA6-4973-B58D-C72EF197DA60}">
      <dgm:prSet/>
      <dgm:spPr/>
      <dgm:t>
        <a:bodyPr/>
        <a:lstStyle/>
        <a:p>
          <a:endParaRPr lang="en-GB"/>
        </a:p>
      </dgm:t>
    </dgm:pt>
    <dgm:pt modelId="{0C64FA82-EF6E-4C03-81B2-F80A5EBCD4BB}" type="pres">
      <dgm:prSet presAssocID="{8A1BBC61-6D07-4683-B75C-8FB36B3A01CE}" presName="Name0" presStyleCnt="0">
        <dgm:presLayoutVars>
          <dgm:dir/>
          <dgm:animLvl val="lvl"/>
          <dgm:resizeHandles val="exact"/>
        </dgm:presLayoutVars>
      </dgm:prSet>
      <dgm:spPr/>
      <dgm:t>
        <a:bodyPr/>
        <a:lstStyle/>
        <a:p>
          <a:endParaRPr lang="en-GB"/>
        </a:p>
      </dgm:t>
    </dgm:pt>
    <dgm:pt modelId="{CC3885D5-0E44-4A80-BCF5-848825145C45}" type="pres">
      <dgm:prSet presAssocID="{634D1729-26B2-406B-8376-E59DDBEF7F29}" presName="linNode" presStyleCnt="0"/>
      <dgm:spPr/>
    </dgm:pt>
    <dgm:pt modelId="{E804755F-10DD-476A-A6A9-0DF91882BB09}" type="pres">
      <dgm:prSet presAssocID="{634D1729-26B2-406B-8376-E59DDBEF7F29}" presName="parentText" presStyleLbl="node1" presStyleIdx="0" presStyleCnt="4" custScaleX="90165" custScaleY="42015" custLinFactNeighborX="-2766" custLinFactNeighborY="13791">
        <dgm:presLayoutVars>
          <dgm:chMax val="1"/>
          <dgm:bulletEnabled val="1"/>
        </dgm:presLayoutVars>
      </dgm:prSet>
      <dgm:spPr/>
      <dgm:t>
        <a:bodyPr/>
        <a:lstStyle/>
        <a:p>
          <a:endParaRPr lang="en-GB"/>
        </a:p>
      </dgm:t>
    </dgm:pt>
    <dgm:pt modelId="{DD34C520-8C87-47AA-9BCA-097D980C6CE3}" type="pres">
      <dgm:prSet presAssocID="{634D1729-26B2-406B-8376-E59DDBEF7F29}" presName="descendantText" presStyleLbl="alignAccFollowNode1" presStyleIdx="0" presStyleCnt="3" custScaleX="102766" custLinFactNeighborX="788" custLinFactNeighborY="5685">
        <dgm:presLayoutVars>
          <dgm:bulletEnabled val="1"/>
        </dgm:presLayoutVars>
      </dgm:prSet>
      <dgm:spPr/>
      <dgm:t>
        <a:bodyPr/>
        <a:lstStyle/>
        <a:p>
          <a:endParaRPr lang="en-GB"/>
        </a:p>
      </dgm:t>
    </dgm:pt>
    <dgm:pt modelId="{DD3E971A-BB37-4612-B479-16A3EE74CAB8}" type="pres">
      <dgm:prSet presAssocID="{3955CB6B-5991-40AC-B596-45D3577D8F8A}" presName="sp" presStyleCnt="0"/>
      <dgm:spPr/>
    </dgm:pt>
    <dgm:pt modelId="{D86CA335-1EE1-46A9-B1A6-2CAB7D466F62}" type="pres">
      <dgm:prSet presAssocID="{E07E8837-406C-474C-BC78-DDE935847DC5}" presName="linNode" presStyleCnt="0"/>
      <dgm:spPr/>
    </dgm:pt>
    <dgm:pt modelId="{CCAB8CA3-7B7B-472A-B494-3EC040704E19}" type="pres">
      <dgm:prSet presAssocID="{E07E8837-406C-474C-BC78-DDE935847DC5}" presName="parentText" presStyleLbl="node1" presStyleIdx="1" presStyleCnt="4" custScaleX="86825" custScaleY="45330" custLinFactNeighborX="-1383" custLinFactNeighborY="1036">
        <dgm:presLayoutVars>
          <dgm:chMax val="1"/>
          <dgm:bulletEnabled val="1"/>
        </dgm:presLayoutVars>
      </dgm:prSet>
      <dgm:spPr/>
      <dgm:t>
        <a:bodyPr/>
        <a:lstStyle/>
        <a:p>
          <a:endParaRPr lang="en-GB"/>
        </a:p>
      </dgm:t>
    </dgm:pt>
    <dgm:pt modelId="{B10FF7B2-E061-4D5B-AEEF-395BB2A40ADC}" type="pres">
      <dgm:prSet presAssocID="{E07E8837-406C-474C-BC78-DDE935847DC5}" presName="descendantText" presStyleLbl="alignAccFollowNode1" presStyleIdx="1" presStyleCnt="3" custLinFactNeighborX="1670" custLinFactNeighborY="5317">
        <dgm:presLayoutVars>
          <dgm:bulletEnabled val="1"/>
        </dgm:presLayoutVars>
      </dgm:prSet>
      <dgm:spPr/>
      <dgm:t>
        <a:bodyPr/>
        <a:lstStyle/>
        <a:p>
          <a:endParaRPr lang="en-GB"/>
        </a:p>
      </dgm:t>
    </dgm:pt>
    <dgm:pt modelId="{A2724F74-399A-4CBE-9067-3F0BC2EB1155}" type="pres">
      <dgm:prSet presAssocID="{008BB1D9-2B32-4714-9FB5-68AC8304A4D9}" presName="sp" presStyleCnt="0"/>
      <dgm:spPr/>
    </dgm:pt>
    <dgm:pt modelId="{84A5205F-2F62-4BB0-907A-74FD86FBCB3B}" type="pres">
      <dgm:prSet presAssocID="{215474CE-45A2-4C85-820E-86E1241458E4}" presName="linNode" presStyleCnt="0"/>
      <dgm:spPr/>
    </dgm:pt>
    <dgm:pt modelId="{44CC3910-812D-45BC-9BE1-EA1CF71F4BEF}" type="pres">
      <dgm:prSet presAssocID="{215474CE-45A2-4C85-820E-86E1241458E4}" presName="parentText" presStyleLbl="node1" presStyleIdx="2" presStyleCnt="4" custScaleX="76999" custScaleY="45838" custLinFactNeighborX="2765" custLinFactNeighborY="-8427">
        <dgm:presLayoutVars>
          <dgm:chMax val="1"/>
          <dgm:bulletEnabled val="1"/>
        </dgm:presLayoutVars>
      </dgm:prSet>
      <dgm:spPr/>
      <dgm:t>
        <a:bodyPr/>
        <a:lstStyle/>
        <a:p>
          <a:endParaRPr lang="en-GB"/>
        </a:p>
      </dgm:t>
    </dgm:pt>
    <dgm:pt modelId="{FB8230CB-8B45-4EE8-8715-43A13E5FBD92}" type="pres">
      <dgm:prSet presAssocID="{215474CE-45A2-4C85-820E-86E1241458E4}" presName="descendantText" presStyleLbl="alignAccFollowNode1" presStyleIdx="2" presStyleCnt="3" custScaleX="102769" custScaleY="100028" custLinFactNeighborX="11495" custLinFactNeighborY="4950">
        <dgm:presLayoutVars>
          <dgm:bulletEnabled val="1"/>
        </dgm:presLayoutVars>
      </dgm:prSet>
      <dgm:spPr/>
      <dgm:t>
        <a:bodyPr/>
        <a:lstStyle/>
        <a:p>
          <a:endParaRPr lang="en-GB"/>
        </a:p>
      </dgm:t>
    </dgm:pt>
    <dgm:pt modelId="{7D36463E-C353-458C-904E-C47BA7507670}" type="pres">
      <dgm:prSet presAssocID="{C4F25DC3-EF34-4CA0-A0D0-BEF77EE57C2F}" presName="sp" presStyleCnt="0"/>
      <dgm:spPr/>
    </dgm:pt>
    <dgm:pt modelId="{4DA56FE9-4EFA-4E84-8CFC-C09429CBE2BD}" type="pres">
      <dgm:prSet presAssocID="{4534BEFB-9792-4A13-872A-4862010E292D}" presName="linNode" presStyleCnt="0"/>
      <dgm:spPr/>
    </dgm:pt>
    <dgm:pt modelId="{F0E16CDD-83A2-477C-8EDD-41F1D80DE971}" type="pres">
      <dgm:prSet presAssocID="{4534BEFB-9792-4A13-872A-4862010E292D}" presName="parentText" presStyleLbl="node1" presStyleIdx="3" presStyleCnt="4" custScaleX="258590" custScaleY="45838" custLinFactNeighborX="1825" custLinFactNeighborY="-3473">
        <dgm:presLayoutVars>
          <dgm:chMax val="1"/>
          <dgm:bulletEnabled val="1"/>
        </dgm:presLayoutVars>
      </dgm:prSet>
      <dgm:spPr/>
      <dgm:t>
        <a:bodyPr/>
        <a:lstStyle/>
        <a:p>
          <a:endParaRPr lang="en-GB"/>
        </a:p>
      </dgm:t>
    </dgm:pt>
  </dgm:ptLst>
  <dgm:cxnLst>
    <dgm:cxn modelId="{7DCEDAE1-1429-4B9C-B861-F141A9E8EFE2}" srcId="{215474CE-45A2-4C85-820E-86E1241458E4}" destId="{9BEFA0B6-5401-40D4-AE07-45A52AB0BC65}" srcOrd="2" destOrd="0" parTransId="{5AEBE1B6-07AA-4A63-BF52-F439E4032677}" sibTransId="{5190D440-C58A-48D1-8495-7DC4E9D05E15}"/>
    <dgm:cxn modelId="{17C03857-5C9E-4B8C-A1BA-92DA308FA8D5}" type="presOf" srcId="{14A21439-2299-4F9B-82B3-F69676B7EF3B}" destId="{DD34C520-8C87-47AA-9BCA-097D980C6CE3}" srcOrd="0" destOrd="0" presId="urn:microsoft.com/office/officeart/2005/8/layout/vList5"/>
    <dgm:cxn modelId="{0EB38B40-74FE-4330-8632-4C12ADC70F75}" srcId="{8A1BBC61-6D07-4683-B75C-8FB36B3A01CE}" destId="{E07E8837-406C-474C-BC78-DDE935847DC5}" srcOrd="1" destOrd="0" parTransId="{6D62E53A-8FA0-4718-8CAE-75617B3C9872}" sibTransId="{008BB1D9-2B32-4714-9FB5-68AC8304A4D9}"/>
    <dgm:cxn modelId="{A22582F6-CE39-4F97-99BB-93C7F1D1F8CA}" srcId="{8A1BBC61-6D07-4683-B75C-8FB36B3A01CE}" destId="{634D1729-26B2-406B-8376-E59DDBEF7F29}" srcOrd="0" destOrd="0" parTransId="{AEADF0F8-3CC8-4DC2-A45E-2331782F1B16}" sibTransId="{3955CB6B-5991-40AC-B596-45D3577D8F8A}"/>
    <dgm:cxn modelId="{92FA8BDD-2800-4C77-93C3-B7B64C8BE41C}" type="presOf" srcId="{DA8E5855-5B2E-424D-81D2-962F260CD56C}" destId="{FB8230CB-8B45-4EE8-8715-43A13E5FBD92}" srcOrd="0" destOrd="4" presId="urn:microsoft.com/office/officeart/2005/8/layout/vList5"/>
    <dgm:cxn modelId="{CD3B9163-5312-4CD4-8315-D7251C097D86}" srcId="{8A1BBC61-6D07-4683-B75C-8FB36B3A01CE}" destId="{215474CE-45A2-4C85-820E-86E1241458E4}" srcOrd="2" destOrd="0" parTransId="{FD8A9D91-F50D-4396-A314-452030898EAF}" sibTransId="{C4F25DC3-EF34-4CA0-A0D0-BEF77EE57C2F}"/>
    <dgm:cxn modelId="{95903CD8-6606-4F65-84FB-7C946A2A3F8D}" srcId="{634D1729-26B2-406B-8376-E59DDBEF7F29}" destId="{5E006C65-9DEF-429D-BE0F-33ADC5738E0F}" srcOrd="1" destOrd="0" parTransId="{5278E371-D6C2-4BFC-9099-BD7F8FEBE83F}" sibTransId="{90C0C702-4E14-4DF9-89D8-FE4BB4A43648}"/>
    <dgm:cxn modelId="{C7773998-7F1E-4989-8A1F-1AB4F917BB6E}" type="presOf" srcId="{E07E8837-406C-474C-BC78-DDE935847DC5}" destId="{CCAB8CA3-7B7B-472A-B494-3EC040704E19}" srcOrd="0" destOrd="0" presId="urn:microsoft.com/office/officeart/2005/8/layout/vList5"/>
    <dgm:cxn modelId="{8E361D64-8597-4BD4-948F-0D884B910D75}" type="presOf" srcId="{E6D690F4-6574-4F27-AD70-20A1CC68F21E}" destId="{B10FF7B2-E061-4D5B-AEEF-395BB2A40ADC}" srcOrd="0" destOrd="2" presId="urn:microsoft.com/office/officeart/2005/8/layout/vList5"/>
    <dgm:cxn modelId="{1776CE7C-71BF-4020-B63C-41AA1EA09A30}" srcId="{E07E8837-406C-474C-BC78-DDE935847DC5}" destId="{CECE3B36-A603-4CAA-A923-A8FA6F5D1305}" srcOrd="0" destOrd="0" parTransId="{B6DB0B45-4BEE-4932-B53D-D5B3FA03DA05}" sibTransId="{6D93FB19-7007-4505-90B1-80ADAFB60FBA}"/>
    <dgm:cxn modelId="{AFC2FC24-C6CD-49EA-B4BA-4764274C0698}" type="presOf" srcId="{9BEFA0B6-5401-40D4-AE07-45A52AB0BC65}" destId="{FB8230CB-8B45-4EE8-8715-43A13E5FBD92}" srcOrd="0" destOrd="2" presId="urn:microsoft.com/office/officeart/2005/8/layout/vList5"/>
    <dgm:cxn modelId="{0C2F97D8-7326-4271-BF2A-05181F3C23FC}" type="presOf" srcId="{B8D8BFA8-EB46-4A78-B392-E1F0CDBD293E}" destId="{FB8230CB-8B45-4EE8-8715-43A13E5FBD92}" srcOrd="0" destOrd="0" presId="urn:microsoft.com/office/officeart/2005/8/layout/vList5"/>
    <dgm:cxn modelId="{FEA25991-8389-4028-A765-8F729AE8DAC3}" srcId="{634D1729-26B2-406B-8376-E59DDBEF7F29}" destId="{38FF26A8-C5BC-4A7D-8A37-C06C1DC10300}" srcOrd="3" destOrd="0" parTransId="{7539D376-67F3-4DBF-97AD-B5F5D69E09CF}" sibTransId="{E2C3B7A3-FA8B-4610-BCE7-A7CF4F574F0E}"/>
    <dgm:cxn modelId="{5E5107D0-B382-4C29-86B8-10E97F85D305}" srcId="{E07E8837-406C-474C-BC78-DDE935847DC5}" destId="{E6D690F4-6574-4F27-AD70-20A1CC68F21E}" srcOrd="2" destOrd="0" parTransId="{238204D7-B92A-46BE-B721-E08F53C1F44F}" sibTransId="{4AF23B3F-BD87-4E3A-9568-414793AA81C7}"/>
    <dgm:cxn modelId="{6124071D-0F2B-4F4F-8CC4-BE2E7EAA5C9B}" srcId="{215474CE-45A2-4C85-820E-86E1241458E4}" destId="{6385C24E-A972-4652-B850-82C764115D12}" srcOrd="3" destOrd="0" parTransId="{E21D9284-80E8-4CE1-993E-DA2AF32B35F5}" sibTransId="{CBE33A56-A639-47FE-A27C-68CB0699C437}"/>
    <dgm:cxn modelId="{4B9AF36E-2DB9-4D74-845E-65B6DB6DFAE7}" srcId="{634D1729-26B2-406B-8376-E59DDBEF7F29}" destId="{14A21439-2299-4F9B-82B3-F69676B7EF3B}" srcOrd="0" destOrd="0" parTransId="{E0802020-F9F1-4673-AEF0-D8D8BEFE190C}" sibTransId="{B7EAE11C-0B2A-4E25-91E4-27770FBE050D}"/>
    <dgm:cxn modelId="{DB5B42C6-BF6D-4B81-9ADF-D7E8D59D2946}" type="presOf" srcId="{B088315A-F0E9-44F5-9767-744DF86E49EE}" destId="{B10FF7B2-E061-4D5B-AEEF-395BB2A40ADC}" srcOrd="0" destOrd="1" presId="urn:microsoft.com/office/officeart/2005/8/layout/vList5"/>
    <dgm:cxn modelId="{51FB859B-FEEA-4630-8144-9B55ECE2F9FA}" type="presOf" srcId="{CECE3B36-A603-4CAA-A923-A8FA6F5D1305}" destId="{B10FF7B2-E061-4D5B-AEEF-395BB2A40ADC}" srcOrd="0" destOrd="0" presId="urn:microsoft.com/office/officeart/2005/8/layout/vList5"/>
    <dgm:cxn modelId="{6F30F4D7-7C53-44D9-9F33-2A454A8B075C}" type="presOf" srcId="{634D1729-26B2-406B-8376-E59DDBEF7F29}" destId="{E804755F-10DD-476A-A6A9-0DF91882BB09}" srcOrd="0" destOrd="0" presId="urn:microsoft.com/office/officeart/2005/8/layout/vList5"/>
    <dgm:cxn modelId="{7F950C10-F083-4946-B5F5-8CE2E52BD090}" type="presOf" srcId="{38FF26A8-C5BC-4A7D-8A37-C06C1DC10300}" destId="{DD34C520-8C87-47AA-9BCA-097D980C6CE3}" srcOrd="0" destOrd="3" presId="urn:microsoft.com/office/officeart/2005/8/layout/vList5"/>
    <dgm:cxn modelId="{7B831464-7CA6-4973-B58D-C72EF197DA60}" srcId="{215474CE-45A2-4C85-820E-86E1241458E4}" destId="{DA8E5855-5B2E-424D-81D2-962F260CD56C}" srcOrd="4" destOrd="0" parTransId="{EA425DCC-3FA4-497F-8875-F7FB18C5378A}" sibTransId="{C28B8C05-3656-4081-AFCE-5FE2AF2EA90D}"/>
    <dgm:cxn modelId="{FC9367E1-7CB3-4E35-A2B4-01CC4E9A1E83}" type="presOf" srcId="{4534BEFB-9792-4A13-872A-4862010E292D}" destId="{F0E16CDD-83A2-477C-8EDD-41F1D80DE971}" srcOrd="0" destOrd="0" presId="urn:microsoft.com/office/officeart/2005/8/layout/vList5"/>
    <dgm:cxn modelId="{515F138D-21EA-46BF-9032-D03744FC270F}" srcId="{8A1BBC61-6D07-4683-B75C-8FB36B3A01CE}" destId="{4534BEFB-9792-4A13-872A-4862010E292D}" srcOrd="3" destOrd="0" parTransId="{CDB94A0F-9615-44CA-960B-63415DAF5B01}" sibTransId="{B1D24A01-AF45-4F17-9067-3AE47A623058}"/>
    <dgm:cxn modelId="{D944C74B-323E-4C28-927A-C83590482891}" type="presOf" srcId="{8A1BBC61-6D07-4683-B75C-8FB36B3A01CE}" destId="{0C64FA82-EF6E-4C03-81B2-F80A5EBCD4BB}" srcOrd="0" destOrd="0" presId="urn:microsoft.com/office/officeart/2005/8/layout/vList5"/>
    <dgm:cxn modelId="{E0235771-A2A9-4092-AB23-8131D51267E1}" srcId="{E07E8837-406C-474C-BC78-DDE935847DC5}" destId="{B088315A-F0E9-44F5-9767-744DF86E49EE}" srcOrd="1" destOrd="0" parTransId="{FE34D9F7-1DDE-44C9-B252-973D3AAB3B0E}" sibTransId="{2EE999B9-73C8-460F-A437-1CCEC6C6BC4E}"/>
    <dgm:cxn modelId="{F793E316-70BF-4BD7-94C0-2F4A21397144}" type="presOf" srcId="{215474CE-45A2-4C85-820E-86E1241458E4}" destId="{44CC3910-812D-45BC-9BE1-EA1CF71F4BEF}" srcOrd="0" destOrd="0" presId="urn:microsoft.com/office/officeart/2005/8/layout/vList5"/>
    <dgm:cxn modelId="{23947289-233D-41E4-8CF9-7DA2643AEC30}" type="presOf" srcId="{6385C24E-A972-4652-B850-82C764115D12}" destId="{FB8230CB-8B45-4EE8-8715-43A13E5FBD92}" srcOrd="0" destOrd="3" presId="urn:microsoft.com/office/officeart/2005/8/layout/vList5"/>
    <dgm:cxn modelId="{014B5257-C190-4F17-9E21-ACF2323F527E}" srcId="{215474CE-45A2-4C85-820E-86E1241458E4}" destId="{B8D8BFA8-EB46-4A78-B392-E1F0CDBD293E}" srcOrd="0" destOrd="0" parTransId="{E70894F0-3FE3-47B0-A7C5-89C80D3025D3}" sibTransId="{3301AE32-446D-4183-B95E-5C8DBF1B5674}"/>
    <dgm:cxn modelId="{15A88B66-8AB1-4E4A-BF9B-20E24A566345}" type="presOf" srcId="{5E006C65-9DEF-429D-BE0F-33ADC5738E0F}" destId="{DD34C520-8C87-47AA-9BCA-097D980C6CE3}" srcOrd="0" destOrd="1" presId="urn:microsoft.com/office/officeart/2005/8/layout/vList5"/>
    <dgm:cxn modelId="{CA42C653-E55E-403C-9E8B-3C7FCEDCB2F4}" srcId="{215474CE-45A2-4C85-820E-86E1241458E4}" destId="{955FCDD7-9C0A-420A-ACA5-246FEAD5DF3B}" srcOrd="1" destOrd="0" parTransId="{680F38A6-9CB2-412A-869F-29F0243ED66C}" sibTransId="{E2109834-1A8D-4CD2-81A0-F55D2DEB6C60}"/>
    <dgm:cxn modelId="{B4CE821D-4BFB-48F3-B534-2916DB51B4A2}" type="presOf" srcId="{13363268-8A81-412C-A28B-DA8E1956E03A}" destId="{DD34C520-8C87-47AA-9BCA-097D980C6CE3}" srcOrd="0" destOrd="2" presId="urn:microsoft.com/office/officeart/2005/8/layout/vList5"/>
    <dgm:cxn modelId="{3BE81746-A1A0-4C2A-8B86-0B703382AF63}" type="presOf" srcId="{955FCDD7-9C0A-420A-ACA5-246FEAD5DF3B}" destId="{FB8230CB-8B45-4EE8-8715-43A13E5FBD92}" srcOrd="0" destOrd="1" presId="urn:microsoft.com/office/officeart/2005/8/layout/vList5"/>
    <dgm:cxn modelId="{CED0FFAF-3D29-42BE-9C40-928AD926111E}" srcId="{634D1729-26B2-406B-8376-E59DDBEF7F29}" destId="{13363268-8A81-412C-A28B-DA8E1956E03A}" srcOrd="2" destOrd="0" parTransId="{8B273459-05D0-4AA8-8C8E-521D0EDBDFD5}" sibTransId="{3E19DA45-D8E9-4799-B0E5-B51693E00990}"/>
    <dgm:cxn modelId="{CE1721D6-E542-47BC-83B6-60E2E62BFB64}" type="presParOf" srcId="{0C64FA82-EF6E-4C03-81B2-F80A5EBCD4BB}" destId="{CC3885D5-0E44-4A80-BCF5-848825145C45}" srcOrd="0" destOrd="0" presId="urn:microsoft.com/office/officeart/2005/8/layout/vList5"/>
    <dgm:cxn modelId="{258BBF40-C6BA-4972-99F4-CFA36013C1B4}" type="presParOf" srcId="{CC3885D5-0E44-4A80-BCF5-848825145C45}" destId="{E804755F-10DD-476A-A6A9-0DF91882BB09}" srcOrd="0" destOrd="0" presId="urn:microsoft.com/office/officeart/2005/8/layout/vList5"/>
    <dgm:cxn modelId="{6B7DA68F-1F1A-4E1D-8189-8001E933F9CD}" type="presParOf" srcId="{CC3885D5-0E44-4A80-BCF5-848825145C45}" destId="{DD34C520-8C87-47AA-9BCA-097D980C6CE3}" srcOrd="1" destOrd="0" presId="urn:microsoft.com/office/officeart/2005/8/layout/vList5"/>
    <dgm:cxn modelId="{E7DE91BF-B49A-4FF2-9344-AB094DF6FFF0}" type="presParOf" srcId="{0C64FA82-EF6E-4C03-81B2-F80A5EBCD4BB}" destId="{DD3E971A-BB37-4612-B479-16A3EE74CAB8}" srcOrd="1" destOrd="0" presId="urn:microsoft.com/office/officeart/2005/8/layout/vList5"/>
    <dgm:cxn modelId="{542390FE-37F6-4A94-A09A-441CA79681AA}" type="presParOf" srcId="{0C64FA82-EF6E-4C03-81B2-F80A5EBCD4BB}" destId="{D86CA335-1EE1-46A9-B1A6-2CAB7D466F62}" srcOrd="2" destOrd="0" presId="urn:microsoft.com/office/officeart/2005/8/layout/vList5"/>
    <dgm:cxn modelId="{04624E04-4235-483D-9AAC-748FAB268E49}" type="presParOf" srcId="{D86CA335-1EE1-46A9-B1A6-2CAB7D466F62}" destId="{CCAB8CA3-7B7B-472A-B494-3EC040704E19}" srcOrd="0" destOrd="0" presId="urn:microsoft.com/office/officeart/2005/8/layout/vList5"/>
    <dgm:cxn modelId="{7DAEA45F-887A-4578-B604-9476027EB112}" type="presParOf" srcId="{D86CA335-1EE1-46A9-B1A6-2CAB7D466F62}" destId="{B10FF7B2-E061-4D5B-AEEF-395BB2A40ADC}" srcOrd="1" destOrd="0" presId="urn:microsoft.com/office/officeart/2005/8/layout/vList5"/>
    <dgm:cxn modelId="{0B8A49D5-05A6-4537-ADC7-FC576D0DDD1D}" type="presParOf" srcId="{0C64FA82-EF6E-4C03-81B2-F80A5EBCD4BB}" destId="{A2724F74-399A-4CBE-9067-3F0BC2EB1155}" srcOrd="3" destOrd="0" presId="urn:microsoft.com/office/officeart/2005/8/layout/vList5"/>
    <dgm:cxn modelId="{FD78B062-A374-4A37-8EA5-31D3134A4EEC}" type="presParOf" srcId="{0C64FA82-EF6E-4C03-81B2-F80A5EBCD4BB}" destId="{84A5205F-2F62-4BB0-907A-74FD86FBCB3B}" srcOrd="4" destOrd="0" presId="urn:microsoft.com/office/officeart/2005/8/layout/vList5"/>
    <dgm:cxn modelId="{E5FF893F-E2FE-4E45-A21C-3B19DE23DFD7}" type="presParOf" srcId="{84A5205F-2F62-4BB0-907A-74FD86FBCB3B}" destId="{44CC3910-812D-45BC-9BE1-EA1CF71F4BEF}" srcOrd="0" destOrd="0" presId="urn:microsoft.com/office/officeart/2005/8/layout/vList5"/>
    <dgm:cxn modelId="{FE58496C-ACFC-4432-9372-F714F98F58C1}" type="presParOf" srcId="{84A5205F-2F62-4BB0-907A-74FD86FBCB3B}" destId="{FB8230CB-8B45-4EE8-8715-43A13E5FBD92}" srcOrd="1" destOrd="0" presId="urn:microsoft.com/office/officeart/2005/8/layout/vList5"/>
    <dgm:cxn modelId="{206479EE-8983-4EE9-A0B7-CAB3A9DE5088}" type="presParOf" srcId="{0C64FA82-EF6E-4C03-81B2-F80A5EBCD4BB}" destId="{7D36463E-C353-458C-904E-C47BA7507670}" srcOrd="5" destOrd="0" presId="urn:microsoft.com/office/officeart/2005/8/layout/vList5"/>
    <dgm:cxn modelId="{663F27C2-1D34-4EC5-8865-23B2F710F13F}" type="presParOf" srcId="{0C64FA82-EF6E-4C03-81B2-F80A5EBCD4BB}" destId="{4DA56FE9-4EFA-4E84-8CFC-C09429CBE2BD}" srcOrd="6" destOrd="0" presId="urn:microsoft.com/office/officeart/2005/8/layout/vList5"/>
    <dgm:cxn modelId="{663A0306-6B96-4EB3-B830-32E2424DB3D3}" type="presParOf" srcId="{4DA56FE9-4EFA-4E84-8CFC-C09429CBE2BD}" destId="{F0E16CDD-83A2-477C-8EDD-41F1D80DE971}"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AF31B21-C285-4115-8EB4-A32E836A9418}"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GB"/>
        </a:p>
      </dgm:t>
    </dgm:pt>
    <dgm:pt modelId="{2D14B67E-683F-4FEF-853A-8264EF4C27EB}">
      <dgm:prSet phldrT="[Text]"/>
      <dgm:spPr/>
      <dgm:t>
        <a:bodyPr/>
        <a:lstStyle/>
        <a:p>
          <a:r>
            <a:rPr lang="en-IN" dirty="0" smtClean="0"/>
            <a:t>MAKE OR BUY?</a:t>
          </a:r>
          <a:endParaRPr lang="en-GB" dirty="0"/>
        </a:p>
      </dgm:t>
    </dgm:pt>
    <dgm:pt modelId="{2E31C00C-0557-4F89-BBFC-DFB83B5C32D5}" type="parTrans" cxnId="{E334293F-B672-40A5-93C2-AA054A6AA4AF}">
      <dgm:prSet/>
      <dgm:spPr/>
      <dgm:t>
        <a:bodyPr/>
        <a:lstStyle/>
        <a:p>
          <a:endParaRPr lang="en-GB"/>
        </a:p>
      </dgm:t>
    </dgm:pt>
    <dgm:pt modelId="{3E7F6F52-5F4F-4F29-BF1B-E6D4F97ED87C}" type="sibTrans" cxnId="{E334293F-B672-40A5-93C2-AA054A6AA4AF}">
      <dgm:prSet/>
      <dgm:spPr/>
      <dgm:t>
        <a:bodyPr/>
        <a:lstStyle/>
        <a:p>
          <a:endParaRPr lang="en-GB"/>
        </a:p>
      </dgm:t>
    </dgm:pt>
    <dgm:pt modelId="{830C5FFC-0DF5-4257-AF0F-912BDCE7800F}">
      <dgm:prSet phldrT="[Text]" custT="1"/>
      <dgm:spPr/>
      <dgm:t>
        <a:bodyPr/>
        <a:lstStyle/>
        <a:p>
          <a:pPr algn="ctr"/>
          <a:endParaRPr lang="en-IN" sz="1800" dirty="0" smtClean="0"/>
        </a:p>
        <a:p>
          <a:pPr algn="ctr"/>
          <a:endParaRPr lang="en-IN" sz="1800" dirty="0" smtClean="0"/>
        </a:p>
        <a:p>
          <a:pPr algn="l"/>
          <a:r>
            <a:rPr lang="en-IN" sz="1800" b="1" dirty="0" smtClean="0">
              <a:solidFill>
                <a:schemeClr val="tx1"/>
              </a:solidFill>
            </a:rPr>
            <a:t>Advantages of Making</a:t>
          </a:r>
        </a:p>
        <a:p>
          <a:pPr algn="l"/>
          <a:r>
            <a:rPr lang="en-IN" sz="1800" dirty="0" smtClean="0">
              <a:solidFill>
                <a:schemeClr val="tx1"/>
              </a:solidFill>
            </a:rPr>
            <a:t>- Cost Control</a:t>
          </a:r>
        </a:p>
        <a:p>
          <a:pPr algn="l"/>
          <a:r>
            <a:rPr lang="en-IN" sz="1800" dirty="0" smtClean="0">
              <a:solidFill>
                <a:schemeClr val="tx1"/>
              </a:solidFill>
            </a:rPr>
            <a:t>- Quality Control</a:t>
          </a:r>
        </a:p>
        <a:p>
          <a:pPr algn="l"/>
          <a:r>
            <a:rPr lang="en-IN" sz="1800" dirty="0" smtClean="0">
              <a:solidFill>
                <a:schemeClr val="tx1"/>
              </a:solidFill>
            </a:rPr>
            <a:t>-Control over Supply</a:t>
          </a:r>
        </a:p>
        <a:p>
          <a:pPr algn="l"/>
          <a:r>
            <a:rPr lang="en-IN" sz="1800" dirty="0" smtClean="0">
              <a:solidFill>
                <a:schemeClr val="tx1"/>
              </a:solidFill>
            </a:rPr>
            <a:t>- Protection of Technology</a:t>
          </a:r>
        </a:p>
        <a:p>
          <a:pPr algn="l"/>
          <a:r>
            <a:rPr lang="en-IN" sz="1800" dirty="0" smtClean="0">
              <a:solidFill>
                <a:schemeClr val="tx1"/>
              </a:solidFill>
            </a:rPr>
            <a:t>- Specialised Investment</a:t>
          </a:r>
        </a:p>
        <a:p>
          <a:pPr algn="l"/>
          <a:endParaRPr lang="en-GB" sz="1200" dirty="0">
            <a:solidFill>
              <a:schemeClr val="tx1"/>
            </a:solidFill>
          </a:endParaRPr>
        </a:p>
      </dgm:t>
    </dgm:pt>
    <dgm:pt modelId="{9FCE0997-16E5-4138-994C-97366A4CE78E}" type="parTrans" cxnId="{5B1D81BB-C827-4CB0-A5F1-3B290F833E94}">
      <dgm:prSet/>
      <dgm:spPr/>
      <dgm:t>
        <a:bodyPr/>
        <a:lstStyle/>
        <a:p>
          <a:endParaRPr lang="en-GB"/>
        </a:p>
      </dgm:t>
    </dgm:pt>
    <dgm:pt modelId="{4F9CE2A1-D58A-477D-95DC-33A3D026B1A0}" type="sibTrans" cxnId="{5B1D81BB-C827-4CB0-A5F1-3B290F833E94}">
      <dgm:prSet/>
      <dgm:spPr/>
      <dgm:t>
        <a:bodyPr/>
        <a:lstStyle/>
        <a:p>
          <a:endParaRPr lang="en-GB"/>
        </a:p>
      </dgm:t>
    </dgm:pt>
    <dgm:pt modelId="{A0F01AD1-976E-49B1-8EE1-3007CA3CB377}">
      <dgm:prSet phldrT="[Text]" custT="1"/>
      <dgm:spPr/>
      <dgm:t>
        <a:bodyPr/>
        <a:lstStyle/>
        <a:p>
          <a:pPr algn="r"/>
          <a:endParaRPr lang="en-IN" sz="2000" b="1" dirty="0" smtClean="0">
            <a:solidFill>
              <a:schemeClr val="tx1"/>
            </a:solidFill>
          </a:endParaRPr>
        </a:p>
        <a:p>
          <a:pPr algn="r"/>
          <a:r>
            <a:rPr lang="en-IN" sz="1800" b="1" dirty="0" smtClean="0">
              <a:solidFill>
                <a:schemeClr val="tx1"/>
              </a:solidFill>
            </a:rPr>
            <a:t>Advantages of Buying</a:t>
          </a:r>
        </a:p>
        <a:p>
          <a:pPr algn="r"/>
          <a:r>
            <a:rPr lang="en-IN" sz="1800" b="0" dirty="0" smtClean="0">
              <a:solidFill>
                <a:schemeClr val="tx1"/>
              </a:solidFill>
            </a:rPr>
            <a:t>- Lower Cost</a:t>
          </a:r>
        </a:p>
        <a:p>
          <a:pPr algn="r"/>
          <a:r>
            <a:rPr lang="en-IN" sz="1800" b="0" dirty="0" smtClean="0">
              <a:solidFill>
                <a:schemeClr val="tx1"/>
              </a:solidFill>
            </a:rPr>
            <a:t>- Wide Choice</a:t>
          </a:r>
        </a:p>
        <a:p>
          <a:pPr algn="r"/>
          <a:r>
            <a:rPr lang="en-IN" sz="1800" b="0" dirty="0" smtClean="0">
              <a:solidFill>
                <a:schemeClr val="tx1"/>
              </a:solidFill>
            </a:rPr>
            <a:t>- Concentrate on Core activities</a:t>
          </a:r>
        </a:p>
        <a:p>
          <a:pPr algn="r"/>
          <a:r>
            <a:rPr lang="en-IN" sz="1800" b="0" dirty="0" smtClean="0">
              <a:solidFill>
                <a:schemeClr val="tx1"/>
              </a:solidFill>
            </a:rPr>
            <a:t>- Ease of Exit</a:t>
          </a:r>
        </a:p>
        <a:p>
          <a:pPr algn="r"/>
          <a:r>
            <a:rPr lang="en-IN" sz="1800" b="0" dirty="0" smtClean="0">
              <a:solidFill>
                <a:schemeClr val="tx1"/>
              </a:solidFill>
            </a:rPr>
            <a:t>-Low impact of recession</a:t>
          </a:r>
          <a:endParaRPr lang="en-GB" sz="1800" b="0" dirty="0">
            <a:solidFill>
              <a:schemeClr val="tx1"/>
            </a:solidFill>
          </a:endParaRPr>
        </a:p>
      </dgm:t>
    </dgm:pt>
    <dgm:pt modelId="{96CDABF4-6D9E-4264-AC0F-2A737190A1AC}" type="parTrans" cxnId="{B22B04CE-B2F0-4D7C-BA62-D701D8F47A21}">
      <dgm:prSet/>
      <dgm:spPr/>
      <dgm:t>
        <a:bodyPr/>
        <a:lstStyle/>
        <a:p>
          <a:endParaRPr lang="en-GB"/>
        </a:p>
      </dgm:t>
    </dgm:pt>
    <dgm:pt modelId="{B77196B6-7F1B-4C31-9517-19769F6EA8F5}" type="sibTrans" cxnId="{B22B04CE-B2F0-4D7C-BA62-D701D8F47A21}">
      <dgm:prSet/>
      <dgm:spPr/>
      <dgm:t>
        <a:bodyPr/>
        <a:lstStyle/>
        <a:p>
          <a:endParaRPr lang="en-GB"/>
        </a:p>
      </dgm:t>
    </dgm:pt>
    <dgm:pt modelId="{A9993641-F3B5-4198-9014-7E40AE4F0B23}">
      <dgm:prSet phldrT="[Text]" custT="1"/>
      <dgm:spPr/>
      <dgm:t>
        <a:bodyPr/>
        <a:lstStyle/>
        <a:p>
          <a:pPr algn="l"/>
          <a:r>
            <a:rPr lang="en-IN" sz="1800" b="1" dirty="0" smtClean="0">
              <a:solidFill>
                <a:schemeClr val="tx1"/>
              </a:solidFill>
            </a:rPr>
            <a:t>Disadvantages of Making</a:t>
          </a:r>
        </a:p>
        <a:p>
          <a:pPr algn="l"/>
          <a:r>
            <a:rPr lang="en-IN" sz="1800" b="0" dirty="0" smtClean="0">
              <a:solidFill>
                <a:schemeClr val="tx1"/>
              </a:solidFill>
            </a:rPr>
            <a:t>- Higher Investment</a:t>
          </a:r>
        </a:p>
        <a:p>
          <a:pPr algn="l"/>
          <a:r>
            <a:rPr lang="en-IN" sz="1800" b="0" dirty="0" smtClean="0">
              <a:solidFill>
                <a:schemeClr val="tx1"/>
              </a:solidFill>
            </a:rPr>
            <a:t>- Need for expertise</a:t>
          </a:r>
        </a:p>
        <a:p>
          <a:pPr algn="l"/>
          <a:r>
            <a:rPr lang="en-IN" sz="1800" b="0" dirty="0" smtClean="0">
              <a:solidFill>
                <a:schemeClr val="tx1"/>
              </a:solidFill>
            </a:rPr>
            <a:t>- May be inefficient</a:t>
          </a:r>
        </a:p>
        <a:p>
          <a:pPr algn="l"/>
          <a:r>
            <a:rPr lang="en-IN" sz="1800" b="0" dirty="0" smtClean="0">
              <a:solidFill>
                <a:schemeClr val="tx1"/>
              </a:solidFill>
            </a:rPr>
            <a:t>- Difficulty of exit</a:t>
          </a:r>
        </a:p>
        <a:p>
          <a:pPr algn="l"/>
          <a:r>
            <a:rPr lang="en-IN" sz="1800" b="0" dirty="0" smtClean="0">
              <a:solidFill>
                <a:schemeClr val="tx1"/>
              </a:solidFill>
            </a:rPr>
            <a:t>-High impact of recession</a:t>
          </a:r>
        </a:p>
        <a:p>
          <a:pPr algn="ctr"/>
          <a:endParaRPr lang="en-IN" sz="1800" b="0" dirty="0" smtClean="0">
            <a:solidFill>
              <a:schemeClr val="tx1"/>
            </a:solidFill>
          </a:endParaRPr>
        </a:p>
        <a:p>
          <a:pPr algn="ctr"/>
          <a:endParaRPr lang="en-GB" sz="1800" b="0" dirty="0">
            <a:solidFill>
              <a:schemeClr val="tx1"/>
            </a:solidFill>
          </a:endParaRPr>
        </a:p>
      </dgm:t>
    </dgm:pt>
    <dgm:pt modelId="{633997E5-FE73-4829-B43C-443D1AA5A5F8}" type="parTrans" cxnId="{157CCEBB-06C7-44B5-B602-C43DF4EE3582}">
      <dgm:prSet/>
      <dgm:spPr/>
      <dgm:t>
        <a:bodyPr/>
        <a:lstStyle/>
        <a:p>
          <a:endParaRPr lang="en-GB"/>
        </a:p>
      </dgm:t>
    </dgm:pt>
    <dgm:pt modelId="{5BC501F5-32C5-477B-A13F-5EEC7295DFAB}" type="sibTrans" cxnId="{157CCEBB-06C7-44B5-B602-C43DF4EE3582}">
      <dgm:prSet/>
      <dgm:spPr/>
      <dgm:t>
        <a:bodyPr/>
        <a:lstStyle/>
        <a:p>
          <a:endParaRPr lang="en-GB"/>
        </a:p>
      </dgm:t>
    </dgm:pt>
    <dgm:pt modelId="{FD2E08DB-A820-46E7-AB06-B1F57001931F}">
      <dgm:prSet phldrT="[Text]" custT="1"/>
      <dgm:spPr/>
      <dgm:t>
        <a:bodyPr/>
        <a:lstStyle/>
        <a:p>
          <a:pPr algn="r"/>
          <a:r>
            <a:rPr lang="en-IN" sz="1800" b="1" dirty="0" smtClean="0">
              <a:solidFill>
                <a:schemeClr val="tx1"/>
              </a:solidFill>
            </a:rPr>
            <a:t>Disadvantages of Buying</a:t>
          </a:r>
        </a:p>
        <a:p>
          <a:pPr algn="r"/>
          <a:r>
            <a:rPr lang="en-IN" sz="1800" b="0" dirty="0" smtClean="0">
              <a:solidFill>
                <a:schemeClr val="tx1"/>
              </a:solidFill>
            </a:rPr>
            <a:t>- No control on cost</a:t>
          </a:r>
        </a:p>
        <a:p>
          <a:pPr algn="r"/>
          <a:r>
            <a:rPr lang="en-IN" sz="1800" b="0" dirty="0" smtClean="0">
              <a:solidFill>
                <a:schemeClr val="tx1"/>
              </a:solidFill>
            </a:rPr>
            <a:t>- Less control on quality</a:t>
          </a:r>
        </a:p>
        <a:p>
          <a:pPr algn="r"/>
          <a:r>
            <a:rPr lang="en-IN" sz="1800" b="0" dirty="0" smtClean="0">
              <a:solidFill>
                <a:schemeClr val="tx1"/>
              </a:solidFill>
            </a:rPr>
            <a:t>- Less control on delivery</a:t>
          </a:r>
        </a:p>
        <a:p>
          <a:pPr algn="r"/>
          <a:r>
            <a:rPr lang="en-IN" sz="1800" b="0" dirty="0" smtClean="0">
              <a:solidFill>
                <a:schemeClr val="tx1"/>
              </a:solidFill>
            </a:rPr>
            <a:t>- Less control on technology</a:t>
          </a:r>
        </a:p>
        <a:p>
          <a:pPr algn="r"/>
          <a:r>
            <a:rPr lang="en-IN" sz="1800" b="0" dirty="0" smtClean="0">
              <a:solidFill>
                <a:schemeClr val="tx1"/>
              </a:solidFill>
            </a:rPr>
            <a:t>- High bargaining power of suppliers</a:t>
          </a:r>
        </a:p>
        <a:p>
          <a:pPr algn="r"/>
          <a:r>
            <a:rPr lang="en-IN" sz="1800" b="0" dirty="0" smtClean="0">
              <a:solidFill>
                <a:schemeClr val="tx1"/>
              </a:solidFill>
            </a:rPr>
            <a:t> </a:t>
          </a:r>
          <a:endParaRPr lang="en-GB" sz="1800" b="0" dirty="0">
            <a:solidFill>
              <a:schemeClr val="tx1"/>
            </a:solidFill>
          </a:endParaRPr>
        </a:p>
      </dgm:t>
    </dgm:pt>
    <dgm:pt modelId="{B4CEEF6C-9EC7-413E-9012-EC15F0A2653F}" type="parTrans" cxnId="{BB5355C9-30C3-47B4-88BF-5634BA9F02EC}">
      <dgm:prSet/>
      <dgm:spPr/>
      <dgm:t>
        <a:bodyPr/>
        <a:lstStyle/>
        <a:p>
          <a:endParaRPr lang="en-GB"/>
        </a:p>
      </dgm:t>
    </dgm:pt>
    <dgm:pt modelId="{0E5AFDF0-2D6C-42FE-AAFB-13BA00E81054}" type="sibTrans" cxnId="{BB5355C9-30C3-47B4-88BF-5634BA9F02EC}">
      <dgm:prSet/>
      <dgm:spPr/>
      <dgm:t>
        <a:bodyPr/>
        <a:lstStyle/>
        <a:p>
          <a:endParaRPr lang="en-GB"/>
        </a:p>
      </dgm:t>
    </dgm:pt>
    <dgm:pt modelId="{2946CE2A-0F8D-4612-A528-58E52DF17463}" type="pres">
      <dgm:prSet presAssocID="{6AF31B21-C285-4115-8EB4-A32E836A9418}" presName="diagram" presStyleCnt="0">
        <dgm:presLayoutVars>
          <dgm:chMax val="1"/>
          <dgm:dir/>
          <dgm:animLvl val="ctr"/>
          <dgm:resizeHandles val="exact"/>
        </dgm:presLayoutVars>
      </dgm:prSet>
      <dgm:spPr/>
      <dgm:t>
        <a:bodyPr/>
        <a:lstStyle/>
        <a:p>
          <a:endParaRPr lang="en-GB"/>
        </a:p>
      </dgm:t>
    </dgm:pt>
    <dgm:pt modelId="{6603094D-5D62-4399-849E-3B44E93C6591}" type="pres">
      <dgm:prSet presAssocID="{6AF31B21-C285-4115-8EB4-A32E836A9418}" presName="matrix" presStyleCnt="0"/>
      <dgm:spPr/>
    </dgm:pt>
    <dgm:pt modelId="{A4FF333F-17C8-4954-8FDC-5B3AB385B684}" type="pres">
      <dgm:prSet presAssocID="{6AF31B21-C285-4115-8EB4-A32E836A9418}" presName="tile1" presStyleLbl="node1" presStyleIdx="0" presStyleCnt="4"/>
      <dgm:spPr/>
      <dgm:t>
        <a:bodyPr/>
        <a:lstStyle/>
        <a:p>
          <a:endParaRPr lang="en-GB"/>
        </a:p>
      </dgm:t>
    </dgm:pt>
    <dgm:pt modelId="{52EB4EAD-A559-4B12-A648-221E5DC1B42E}" type="pres">
      <dgm:prSet presAssocID="{6AF31B21-C285-4115-8EB4-A32E836A9418}" presName="tile1text" presStyleLbl="node1" presStyleIdx="0" presStyleCnt="4">
        <dgm:presLayoutVars>
          <dgm:chMax val="0"/>
          <dgm:chPref val="0"/>
          <dgm:bulletEnabled val="1"/>
        </dgm:presLayoutVars>
      </dgm:prSet>
      <dgm:spPr/>
      <dgm:t>
        <a:bodyPr/>
        <a:lstStyle/>
        <a:p>
          <a:endParaRPr lang="en-GB"/>
        </a:p>
      </dgm:t>
    </dgm:pt>
    <dgm:pt modelId="{A5EC26A3-971B-42A9-9A62-D947C9CE4247}" type="pres">
      <dgm:prSet presAssocID="{6AF31B21-C285-4115-8EB4-A32E836A9418}" presName="tile2" presStyleLbl="node1" presStyleIdx="1" presStyleCnt="4"/>
      <dgm:spPr/>
      <dgm:t>
        <a:bodyPr/>
        <a:lstStyle/>
        <a:p>
          <a:endParaRPr lang="en-GB"/>
        </a:p>
      </dgm:t>
    </dgm:pt>
    <dgm:pt modelId="{136CC16F-AEE5-479F-A560-0ACBF91D5138}" type="pres">
      <dgm:prSet presAssocID="{6AF31B21-C285-4115-8EB4-A32E836A9418}" presName="tile2text" presStyleLbl="node1" presStyleIdx="1" presStyleCnt="4">
        <dgm:presLayoutVars>
          <dgm:chMax val="0"/>
          <dgm:chPref val="0"/>
          <dgm:bulletEnabled val="1"/>
        </dgm:presLayoutVars>
      </dgm:prSet>
      <dgm:spPr/>
      <dgm:t>
        <a:bodyPr/>
        <a:lstStyle/>
        <a:p>
          <a:endParaRPr lang="en-GB"/>
        </a:p>
      </dgm:t>
    </dgm:pt>
    <dgm:pt modelId="{FF87873D-83A6-491B-8EB1-7840219E401F}" type="pres">
      <dgm:prSet presAssocID="{6AF31B21-C285-4115-8EB4-A32E836A9418}" presName="tile3" presStyleLbl="node1" presStyleIdx="2" presStyleCnt="4"/>
      <dgm:spPr/>
      <dgm:t>
        <a:bodyPr/>
        <a:lstStyle/>
        <a:p>
          <a:endParaRPr lang="en-GB"/>
        </a:p>
      </dgm:t>
    </dgm:pt>
    <dgm:pt modelId="{82B4C2D4-87F2-40FC-98A0-A15F984E8D3A}" type="pres">
      <dgm:prSet presAssocID="{6AF31B21-C285-4115-8EB4-A32E836A9418}" presName="tile3text" presStyleLbl="node1" presStyleIdx="2" presStyleCnt="4">
        <dgm:presLayoutVars>
          <dgm:chMax val="0"/>
          <dgm:chPref val="0"/>
          <dgm:bulletEnabled val="1"/>
        </dgm:presLayoutVars>
      </dgm:prSet>
      <dgm:spPr/>
      <dgm:t>
        <a:bodyPr/>
        <a:lstStyle/>
        <a:p>
          <a:endParaRPr lang="en-GB"/>
        </a:p>
      </dgm:t>
    </dgm:pt>
    <dgm:pt modelId="{1DD1824D-A406-40B1-91E6-8D7CEFDC907F}" type="pres">
      <dgm:prSet presAssocID="{6AF31B21-C285-4115-8EB4-A32E836A9418}" presName="tile4" presStyleLbl="node1" presStyleIdx="3" presStyleCnt="4"/>
      <dgm:spPr/>
      <dgm:t>
        <a:bodyPr/>
        <a:lstStyle/>
        <a:p>
          <a:endParaRPr lang="en-GB"/>
        </a:p>
      </dgm:t>
    </dgm:pt>
    <dgm:pt modelId="{A04F4EE2-AC32-4FD5-84E6-907D581B2AFE}" type="pres">
      <dgm:prSet presAssocID="{6AF31B21-C285-4115-8EB4-A32E836A9418}" presName="tile4text" presStyleLbl="node1" presStyleIdx="3" presStyleCnt="4">
        <dgm:presLayoutVars>
          <dgm:chMax val="0"/>
          <dgm:chPref val="0"/>
          <dgm:bulletEnabled val="1"/>
        </dgm:presLayoutVars>
      </dgm:prSet>
      <dgm:spPr/>
      <dgm:t>
        <a:bodyPr/>
        <a:lstStyle/>
        <a:p>
          <a:endParaRPr lang="en-GB"/>
        </a:p>
      </dgm:t>
    </dgm:pt>
    <dgm:pt modelId="{B7F2554F-7F77-480A-A0A4-A99801830B5E}" type="pres">
      <dgm:prSet presAssocID="{6AF31B21-C285-4115-8EB4-A32E836A9418}" presName="centerTile" presStyleLbl="fgShp" presStyleIdx="0" presStyleCnt="1" custScaleX="93567" custScaleY="196304">
        <dgm:presLayoutVars>
          <dgm:chMax val="0"/>
          <dgm:chPref val="0"/>
        </dgm:presLayoutVars>
      </dgm:prSet>
      <dgm:spPr/>
      <dgm:t>
        <a:bodyPr/>
        <a:lstStyle/>
        <a:p>
          <a:endParaRPr lang="en-GB"/>
        </a:p>
      </dgm:t>
    </dgm:pt>
  </dgm:ptLst>
  <dgm:cxnLst>
    <dgm:cxn modelId="{8DAED315-CBC7-4C73-8AAC-E001227204C4}" type="presOf" srcId="{A9993641-F3B5-4198-9014-7E40AE4F0B23}" destId="{FF87873D-83A6-491B-8EB1-7840219E401F}" srcOrd="0" destOrd="0" presId="urn:microsoft.com/office/officeart/2005/8/layout/matrix1"/>
    <dgm:cxn modelId="{BB5355C9-30C3-47B4-88BF-5634BA9F02EC}" srcId="{2D14B67E-683F-4FEF-853A-8264EF4C27EB}" destId="{FD2E08DB-A820-46E7-AB06-B1F57001931F}" srcOrd="3" destOrd="0" parTransId="{B4CEEF6C-9EC7-413E-9012-EC15F0A2653F}" sibTransId="{0E5AFDF0-2D6C-42FE-AAFB-13BA00E81054}"/>
    <dgm:cxn modelId="{157CCEBB-06C7-44B5-B602-C43DF4EE3582}" srcId="{2D14B67E-683F-4FEF-853A-8264EF4C27EB}" destId="{A9993641-F3B5-4198-9014-7E40AE4F0B23}" srcOrd="2" destOrd="0" parTransId="{633997E5-FE73-4829-B43C-443D1AA5A5F8}" sibTransId="{5BC501F5-32C5-477B-A13F-5EEC7295DFAB}"/>
    <dgm:cxn modelId="{5B1D81BB-C827-4CB0-A5F1-3B290F833E94}" srcId="{2D14B67E-683F-4FEF-853A-8264EF4C27EB}" destId="{830C5FFC-0DF5-4257-AF0F-912BDCE7800F}" srcOrd="0" destOrd="0" parTransId="{9FCE0997-16E5-4138-994C-97366A4CE78E}" sibTransId="{4F9CE2A1-D58A-477D-95DC-33A3D026B1A0}"/>
    <dgm:cxn modelId="{E870BCAA-F5F7-4383-B8F3-F2850FD099C7}" type="presOf" srcId="{6AF31B21-C285-4115-8EB4-A32E836A9418}" destId="{2946CE2A-0F8D-4612-A528-58E52DF17463}" srcOrd="0" destOrd="0" presId="urn:microsoft.com/office/officeart/2005/8/layout/matrix1"/>
    <dgm:cxn modelId="{E334293F-B672-40A5-93C2-AA054A6AA4AF}" srcId="{6AF31B21-C285-4115-8EB4-A32E836A9418}" destId="{2D14B67E-683F-4FEF-853A-8264EF4C27EB}" srcOrd="0" destOrd="0" parTransId="{2E31C00C-0557-4F89-BBFC-DFB83B5C32D5}" sibTransId="{3E7F6F52-5F4F-4F29-BF1B-E6D4F97ED87C}"/>
    <dgm:cxn modelId="{D5449A4B-6093-4360-8244-086B4D7A128A}" type="presOf" srcId="{A0F01AD1-976E-49B1-8EE1-3007CA3CB377}" destId="{A5EC26A3-971B-42A9-9A62-D947C9CE4247}" srcOrd="0" destOrd="0" presId="urn:microsoft.com/office/officeart/2005/8/layout/matrix1"/>
    <dgm:cxn modelId="{B9919A90-E2DD-48D2-B14A-EEF68823AE72}" type="presOf" srcId="{A9993641-F3B5-4198-9014-7E40AE4F0B23}" destId="{82B4C2D4-87F2-40FC-98A0-A15F984E8D3A}" srcOrd="1" destOrd="0" presId="urn:microsoft.com/office/officeart/2005/8/layout/matrix1"/>
    <dgm:cxn modelId="{3BBC8D25-6229-4F0B-952D-DD696613C869}" type="presOf" srcId="{830C5FFC-0DF5-4257-AF0F-912BDCE7800F}" destId="{A4FF333F-17C8-4954-8FDC-5B3AB385B684}" srcOrd="0" destOrd="0" presId="urn:microsoft.com/office/officeart/2005/8/layout/matrix1"/>
    <dgm:cxn modelId="{B22B04CE-B2F0-4D7C-BA62-D701D8F47A21}" srcId="{2D14B67E-683F-4FEF-853A-8264EF4C27EB}" destId="{A0F01AD1-976E-49B1-8EE1-3007CA3CB377}" srcOrd="1" destOrd="0" parTransId="{96CDABF4-6D9E-4264-AC0F-2A737190A1AC}" sibTransId="{B77196B6-7F1B-4C31-9517-19769F6EA8F5}"/>
    <dgm:cxn modelId="{40781256-B55D-4403-B423-05CCC5267775}" type="presOf" srcId="{A0F01AD1-976E-49B1-8EE1-3007CA3CB377}" destId="{136CC16F-AEE5-479F-A560-0ACBF91D5138}" srcOrd="1" destOrd="0" presId="urn:microsoft.com/office/officeart/2005/8/layout/matrix1"/>
    <dgm:cxn modelId="{13C46482-92B6-480E-BF9A-3A40C0C0F8E4}" type="presOf" srcId="{2D14B67E-683F-4FEF-853A-8264EF4C27EB}" destId="{B7F2554F-7F77-480A-A0A4-A99801830B5E}" srcOrd="0" destOrd="0" presId="urn:microsoft.com/office/officeart/2005/8/layout/matrix1"/>
    <dgm:cxn modelId="{61AFD16F-77A9-4F5C-83CF-F15D02F18F03}" type="presOf" srcId="{FD2E08DB-A820-46E7-AB06-B1F57001931F}" destId="{A04F4EE2-AC32-4FD5-84E6-907D581B2AFE}" srcOrd="1" destOrd="0" presId="urn:microsoft.com/office/officeart/2005/8/layout/matrix1"/>
    <dgm:cxn modelId="{DE37A834-267A-4E9D-9AE1-962EB0CA86F1}" type="presOf" srcId="{830C5FFC-0DF5-4257-AF0F-912BDCE7800F}" destId="{52EB4EAD-A559-4B12-A648-221E5DC1B42E}" srcOrd="1" destOrd="0" presId="urn:microsoft.com/office/officeart/2005/8/layout/matrix1"/>
    <dgm:cxn modelId="{04DB23E1-5393-4B57-8C80-E1AE6007ECEF}" type="presOf" srcId="{FD2E08DB-A820-46E7-AB06-B1F57001931F}" destId="{1DD1824D-A406-40B1-91E6-8D7CEFDC907F}" srcOrd="0" destOrd="0" presId="urn:microsoft.com/office/officeart/2005/8/layout/matrix1"/>
    <dgm:cxn modelId="{77377646-4B53-4038-A4FC-D12CB36AC02D}" type="presParOf" srcId="{2946CE2A-0F8D-4612-A528-58E52DF17463}" destId="{6603094D-5D62-4399-849E-3B44E93C6591}" srcOrd="0" destOrd="0" presId="urn:microsoft.com/office/officeart/2005/8/layout/matrix1"/>
    <dgm:cxn modelId="{507C9B17-7EBB-4B62-A6D0-14642AE141BC}" type="presParOf" srcId="{6603094D-5D62-4399-849E-3B44E93C6591}" destId="{A4FF333F-17C8-4954-8FDC-5B3AB385B684}" srcOrd="0" destOrd="0" presId="urn:microsoft.com/office/officeart/2005/8/layout/matrix1"/>
    <dgm:cxn modelId="{ADB131AC-479A-49E5-ABCE-4BE1296426BC}" type="presParOf" srcId="{6603094D-5D62-4399-849E-3B44E93C6591}" destId="{52EB4EAD-A559-4B12-A648-221E5DC1B42E}" srcOrd="1" destOrd="0" presId="urn:microsoft.com/office/officeart/2005/8/layout/matrix1"/>
    <dgm:cxn modelId="{785D42A6-FAF3-4264-AB5F-62941270C48B}" type="presParOf" srcId="{6603094D-5D62-4399-849E-3B44E93C6591}" destId="{A5EC26A3-971B-42A9-9A62-D947C9CE4247}" srcOrd="2" destOrd="0" presId="urn:microsoft.com/office/officeart/2005/8/layout/matrix1"/>
    <dgm:cxn modelId="{E684A1EF-46FA-4511-92DC-D5E35ACCE2B6}" type="presParOf" srcId="{6603094D-5D62-4399-849E-3B44E93C6591}" destId="{136CC16F-AEE5-479F-A560-0ACBF91D5138}" srcOrd="3" destOrd="0" presId="urn:microsoft.com/office/officeart/2005/8/layout/matrix1"/>
    <dgm:cxn modelId="{FB326872-620C-4F9D-A25B-83D143E0DCFD}" type="presParOf" srcId="{6603094D-5D62-4399-849E-3B44E93C6591}" destId="{FF87873D-83A6-491B-8EB1-7840219E401F}" srcOrd="4" destOrd="0" presId="urn:microsoft.com/office/officeart/2005/8/layout/matrix1"/>
    <dgm:cxn modelId="{D8ED1CB2-BC24-4449-B148-2CB77EC3EE0F}" type="presParOf" srcId="{6603094D-5D62-4399-849E-3B44E93C6591}" destId="{82B4C2D4-87F2-40FC-98A0-A15F984E8D3A}" srcOrd="5" destOrd="0" presId="urn:microsoft.com/office/officeart/2005/8/layout/matrix1"/>
    <dgm:cxn modelId="{613E90BC-2E6A-4BE6-BF4B-BD6A6D7CF213}" type="presParOf" srcId="{6603094D-5D62-4399-849E-3B44E93C6591}" destId="{1DD1824D-A406-40B1-91E6-8D7CEFDC907F}" srcOrd="6" destOrd="0" presId="urn:microsoft.com/office/officeart/2005/8/layout/matrix1"/>
    <dgm:cxn modelId="{BD8E173D-1572-4DC5-A363-7A20F8A46528}" type="presParOf" srcId="{6603094D-5D62-4399-849E-3B44E93C6591}" destId="{A04F4EE2-AC32-4FD5-84E6-907D581B2AFE}" srcOrd="7" destOrd="0" presId="urn:microsoft.com/office/officeart/2005/8/layout/matrix1"/>
    <dgm:cxn modelId="{5C69FDF9-7434-4183-9749-6DCBE06FD04E}" type="presParOf" srcId="{2946CE2A-0F8D-4612-A528-58E52DF17463}" destId="{B7F2554F-7F77-480A-A0A4-A99801830B5E}"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39DED24-DCE0-4826-B25D-9C8BD4360CB6}" type="doc">
      <dgm:prSet loTypeId="urn:microsoft.com/office/officeart/2005/8/layout/hProcess9" loCatId="process" qsTypeId="urn:microsoft.com/office/officeart/2005/8/quickstyle/simple1" qsCatId="simple" csTypeId="urn:microsoft.com/office/officeart/2005/8/colors/accent1_2" csCatId="accent1" phldr="1"/>
      <dgm:spPr/>
    </dgm:pt>
    <dgm:pt modelId="{B4D92F7F-15D3-49DB-9922-FC3139DD221F}">
      <dgm:prSet phldrT="[Text]"/>
      <dgm:spPr/>
      <dgm:t>
        <a:bodyPr/>
        <a:lstStyle/>
        <a:p>
          <a:r>
            <a:rPr lang="en-IN" dirty="0" smtClean="0">
              <a:solidFill>
                <a:schemeClr val="tx1"/>
              </a:solidFill>
            </a:rPr>
            <a:t>Sources of Supply</a:t>
          </a:r>
          <a:endParaRPr lang="en-GB" dirty="0">
            <a:solidFill>
              <a:schemeClr val="tx1"/>
            </a:solidFill>
          </a:endParaRPr>
        </a:p>
      </dgm:t>
    </dgm:pt>
    <dgm:pt modelId="{40193B24-F854-4D47-AED4-D829BB367082}" type="parTrans" cxnId="{B089ABE2-0F5D-4157-98BC-C79857223CE5}">
      <dgm:prSet/>
      <dgm:spPr/>
      <dgm:t>
        <a:bodyPr/>
        <a:lstStyle/>
        <a:p>
          <a:endParaRPr lang="en-GB"/>
        </a:p>
      </dgm:t>
    </dgm:pt>
    <dgm:pt modelId="{B697849A-1560-40B4-8B83-6293F159C1EE}" type="sibTrans" cxnId="{B089ABE2-0F5D-4157-98BC-C79857223CE5}">
      <dgm:prSet/>
      <dgm:spPr/>
      <dgm:t>
        <a:bodyPr/>
        <a:lstStyle/>
        <a:p>
          <a:endParaRPr lang="en-GB"/>
        </a:p>
      </dgm:t>
    </dgm:pt>
    <dgm:pt modelId="{3C615CBA-B64E-44D9-B173-9F5237C0F8B7}">
      <dgm:prSet phldrT="[Text]"/>
      <dgm:spPr/>
      <dgm:t>
        <a:bodyPr/>
        <a:lstStyle/>
        <a:p>
          <a:r>
            <a:rPr lang="en-IN" dirty="0" smtClean="0">
              <a:solidFill>
                <a:schemeClr val="tx1"/>
              </a:solidFill>
            </a:rPr>
            <a:t>Plant/ manufacturing Unit</a:t>
          </a:r>
          <a:endParaRPr lang="en-GB" dirty="0">
            <a:solidFill>
              <a:schemeClr val="tx1"/>
            </a:solidFill>
          </a:endParaRPr>
        </a:p>
      </dgm:t>
    </dgm:pt>
    <dgm:pt modelId="{6E37D4AB-1EA3-4AD8-894A-98BEE5257790}" type="parTrans" cxnId="{761E81C2-8A38-47AF-AE41-400F7FBBC20C}">
      <dgm:prSet/>
      <dgm:spPr/>
      <dgm:t>
        <a:bodyPr/>
        <a:lstStyle/>
        <a:p>
          <a:endParaRPr lang="en-GB"/>
        </a:p>
      </dgm:t>
    </dgm:pt>
    <dgm:pt modelId="{1E92AC8E-1E8B-4E1B-B988-0D0ED68E5543}" type="sibTrans" cxnId="{761E81C2-8A38-47AF-AE41-400F7FBBC20C}">
      <dgm:prSet/>
      <dgm:spPr/>
      <dgm:t>
        <a:bodyPr/>
        <a:lstStyle/>
        <a:p>
          <a:endParaRPr lang="en-GB"/>
        </a:p>
      </dgm:t>
    </dgm:pt>
    <dgm:pt modelId="{0B7516EC-600C-42F0-BEB5-D9C4BD8B85EB}">
      <dgm:prSet phldrT="[Text]"/>
      <dgm:spPr/>
      <dgm:t>
        <a:bodyPr/>
        <a:lstStyle/>
        <a:p>
          <a:r>
            <a:rPr lang="en-IN" dirty="0" smtClean="0">
              <a:solidFill>
                <a:schemeClr val="tx1"/>
              </a:solidFill>
            </a:rPr>
            <a:t>Customer</a:t>
          </a:r>
          <a:endParaRPr lang="en-GB" dirty="0">
            <a:solidFill>
              <a:schemeClr val="tx1"/>
            </a:solidFill>
          </a:endParaRPr>
        </a:p>
      </dgm:t>
    </dgm:pt>
    <dgm:pt modelId="{077E41EB-3D3E-446C-86E0-9262BF002B7A}" type="parTrans" cxnId="{1EABA544-D2A3-4FD3-9548-DAE2ADCB60B8}">
      <dgm:prSet/>
      <dgm:spPr/>
      <dgm:t>
        <a:bodyPr/>
        <a:lstStyle/>
        <a:p>
          <a:endParaRPr lang="en-GB"/>
        </a:p>
      </dgm:t>
    </dgm:pt>
    <dgm:pt modelId="{64B621B5-FD4E-46DB-AC65-FAD1F747932A}" type="sibTrans" cxnId="{1EABA544-D2A3-4FD3-9548-DAE2ADCB60B8}">
      <dgm:prSet/>
      <dgm:spPr/>
      <dgm:t>
        <a:bodyPr/>
        <a:lstStyle/>
        <a:p>
          <a:endParaRPr lang="en-GB"/>
        </a:p>
      </dgm:t>
    </dgm:pt>
    <dgm:pt modelId="{4E913148-6056-4C97-A105-79805E453DC4}" type="pres">
      <dgm:prSet presAssocID="{239DED24-DCE0-4826-B25D-9C8BD4360CB6}" presName="CompostProcess" presStyleCnt="0">
        <dgm:presLayoutVars>
          <dgm:dir/>
          <dgm:resizeHandles val="exact"/>
        </dgm:presLayoutVars>
      </dgm:prSet>
      <dgm:spPr/>
    </dgm:pt>
    <dgm:pt modelId="{D8D2EAB4-FDC5-484E-A6F3-48349FE36F59}" type="pres">
      <dgm:prSet presAssocID="{239DED24-DCE0-4826-B25D-9C8BD4360CB6}" presName="arrow" presStyleLbl="bgShp" presStyleIdx="0" presStyleCnt="1"/>
      <dgm:spPr/>
    </dgm:pt>
    <dgm:pt modelId="{B3CB5A22-4B89-43DA-BD51-5AE9C3C04979}" type="pres">
      <dgm:prSet presAssocID="{239DED24-DCE0-4826-B25D-9C8BD4360CB6}" presName="linearProcess" presStyleCnt="0"/>
      <dgm:spPr/>
    </dgm:pt>
    <dgm:pt modelId="{DE7A0F60-05DF-4C30-AA4C-DC8F5E95CBCF}" type="pres">
      <dgm:prSet presAssocID="{B4D92F7F-15D3-49DB-9922-FC3139DD221F}" presName="textNode" presStyleLbl="node1" presStyleIdx="0" presStyleCnt="3" custScaleX="71578">
        <dgm:presLayoutVars>
          <dgm:bulletEnabled val="1"/>
        </dgm:presLayoutVars>
      </dgm:prSet>
      <dgm:spPr/>
      <dgm:t>
        <a:bodyPr/>
        <a:lstStyle/>
        <a:p>
          <a:endParaRPr lang="en-GB"/>
        </a:p>
      </dgm:t>
    </dgm:pt>
    <dgm:pt modelId="{3EAB609E-8257-498B-81DE-8F623483AD58}" type="pres">
      <dgm:prSet presAssocID="{B697849A-1560-40B4-8B83-6293F159C1EE}" presName="sibTrans" presStyleCnt="0"/>
      <dgm:spPr/>
    </dgm:pt>
    <dgm:pt modelId="{02051EF5-E232-40A3-BF18-ED779EEB7FA1}" type="pres">
      <dgm:prSet presAssocID="{3C615CBA-B64E-44D9-B173-9F5237C0F8B7}" presName="textNode" presStyleLbl="node1" presStyleIdx="1" presStyleCnt="3">
        <dgm:presLayoutVars>
          <dgm:bulletEnabled val="1"/>
        </dgm:presLayoutVars>
      </dgm:prSet>
      <dgm:spPr/>
      <dgm:t>
        <a:bodyPr/>
        <a:lstStyle/>
        <a:p>
          <a:endParaRPr lang="en-GB"/>
        </a:p>
      </dgm:t>
    </dgm:pt>
    <dgm:pt modelId="{EAAF73D7-F23D-45A1-A506-5AEA37A39124}" type="pres">
      <dgm:prSet presAssocID="{1E92AC8E-1E8B-4E1B-B988-0D0ED68E5543}" presName="sibTrans" presStyleCnt="0"/>
      <dgm:spPr/>
    </dgm:pt>
    <dgm:pt modelId="{6CA648DB-2D06-4ECA-9B61-1A17308E0CDD}" type="pres">
      <dgm:prSet presAssocID="{0B7516EC-600C-42F0-BEB5-D9C4BD8B85EB}" presName="textNode" presStyleLbl="node1" presStyleIdx="2" presStyleCnt="3">
        <dgm:presLayoutVars>
          <dgm:bulletEnabled val="1"/>
        </dgm:presLayoutVars>
      </dgm:prSet>
      <dgm:spPr/>
      <dgm:t>
        <a:bodyPr/>
        <a:lstStyle/>
        <a:p>
          <a:endParaRPr lang="en-GB"/>
        </a:p>
      </dgm:t>
    </dgm:pt>
  </dgm:ptLst>
  <dgm:cxnLst>
    <dgm:cxn modelId="{1EABA544-D2A3-4FD3-9548-DAE2ADCB60B8}" srcId="{239DED24-DCE0-4826-B25D-9C8BD4360CB6}" destId="{0B7516EC-600C-42F0-BEB5-D9C4BD8B85EB}" srcOrd="2" destOrd="0" parTransId="{077E41EB-3D3E-446C-86E0-9262BF002B7A}" sibTransId="{64B621B5-FD4E-46DB-AC65-FAD1F747932A}"/>
    <dgm:cxn modelId="{7A6F5885-4294-4EFE-975E-147B2EC91174}" type="presOf" srcId="{0B7516EC-600C-42F0-BEB5-D9C4BD8B85EB}" destId="{6CA648DB-2D06-4ECA-9B61-1A17308E0CDD}" srcOrd="0" destOrd="0" presId="urn:microsoft.com/office/officeart/2005/8/layout/hProcess9"/>
    <dgm:cxn modelId="{1FC1E7BC-F0B4-4162-999C-73263F556D47}" type="presOf" srcId="{239DED24-DCE0-4826-B25D-9C8BD4360CB6}" destId="{4E913148-6056-4C97-A105-79805E453DC4}" srcOrd="0" destOrd="0" presId="urn:microsoft.com/office/officeart/2005/8/layout/hProcess9"/>
    <dgm:cxn modelId="{01F49B22-9F7B-4979-8FE6-9D2E85951339}" type="presOf" srcId="{B4D92F7F-15D3-49DB-9922-FC3139DD221F}" destId="{DE7A0F60-05DF-4C30-AA4C-DC8F5E95CBCF}" srcOrd="0" destOrd="0" presId="urn:microsoft.com/office/officeart/2005/8/layout/hProcess9"/>
    <dgm:cxn modelId="{969F791B-E1AE-4F64-9933-BC4B08A81CD5}" type="presOf" srcId="{3C615CBA-B64E-44D9-B173-9F5237C0F8B7}" destId="{02051EF5-E232-40A3-BF18-ED779EEB7FA1}" srcOrd="0" destOrd="0" presId="urn:microsoft.com/office/officeart/2005/8/layout/hProcess9"/>
    <dgm:cxn modelId="{761E81C2-8A38-47AF-AE41-400F7FBBC20C}" srcId="{239DED24-DCE0-4826-B25D-9C8BD4360CB6}" destId="{3C615CBA-B64E-44D9-B173-9F5237C0F8B7}" srcOrd="1" destOrd="0" parTransId="{6E37D4AB-1EA3-4AD8-894A-98BEE5257790}" sibTransId="{1E92AC8E-1E8B-4E1B-B988-0D0ED68E5543}"/>
    <dgm:cxn modelId="{B089ABE2-0F5D-4157-98BC-C79857223CE5}" srcId="{239DED24-DCE0-4826-B25D-9C8BD4360CB6}" destId="{B4D92F7F-15D3-49DB-9922-FC3139DD221F}" srcOrd="0" destOrd="0" parTransId="{40193B24-F854-4D47-AED4-D829BB367082}" sibTransId="{B697849A-1560-40B4-8B83-6293F159C1EE}"/>
    <dgm:cxn modelId="{BAAFCF5F-E173-486A-8340-B5034B8E987A}" type="presParOf" srcId="{4E913148-6056-4C97-A105-79805E453DC4}" destId="{D8D2EAB4-FDC5-484E-A6F3-48349FE36F59}" srcOrd="0" destOrd="0" presId="urn:microsoft.com/office/officeart/2005/8/layout/hProcess9"/>
    <dgm:cxn modelId="{755FF8FB-C3AB-4AE0-8C40-205F9A82A8B1}" type="presParOf" srcId="{4E913148-6056-4C97-A105-79805E453DC4}" destId="{B3CB5A22-4B89-43DA-BD51-5AE9C3C04979}" srcOrd="1" destOrd="0" presId="urn:microsoft.com/office/officeart/2005/8/layout/hProcess9"/>
    <dgm:cxn modelId="{6333FE78-8BE4-4FCE-AB10-3E55B2A096A0}" type="presParOf" srcId="{B3CB5A22-4B89-43DA-BD51-5AE9C3C04979}" destId="{DE7A0F60-05DF-4C30-AA4C-DC8F5E95CBCF}" srcOrd="0" destOrd="0" presId="urn:microsoft.com/office/officeart/2005/8/layout/hProcess9"/>
    <dgm:cxn modelId="{D01ED930-9B0C-42E7-B381-7F9BACE4EE7E}" type="presParOf" srcId="{B3CB5A22-4B89-43DA-BD51-5AE9C3C04979}" destId="{3EAB609E-8257-498B-81DE-8F623483AD58}" srcOrd="1" destOrd="0" presId="urn:microsoft.com/office/officeart/2005/8/layout/hProcess9"/>
    <dgm:cxn modelId="{F0EBD0B6-4248-4A9D-BB9F-A088A915A505}" type="presParOf" srcId="{B3CB5A22-4B89-43DA-BD51-5AE9C3C04979}" destId="{02051EF5-E232-40A3-BF18-ED779EEB7FA1}" srcOrd="2" destOrd="0" presId="urn:microsoft.com/office/officeart/2005/8/layout/hProcess9"/>
    <dgm:cxn modelId="{339990C9-1390-4B78-A41D-6A6F0506E361}" type="presParOf" srcId="{B3CB5A22-4B89-43DA-BD51-5AE9C3C04979}" destId="{EAAF73D7-F23D-45A1-A506-5AEA37A39124}" srcOrd="3" destOrd="0" presId="urn:microsoft.com/office/officeart/2005/8/layout/hProcess9"/>
    <dgm:cxn modelId="{1241AB55-61F3-4A0A-B692-5631E80204E9}" type="presParOf" srcId="{B3CB5A22-4B89-43DA-BD51-5AE9C3C04979}" destId="{6CA648DB-2D06-4ECA-9B61-1A17308E0CDD}"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71F7346-9BF4-430F-92AE-9EEEBAC02E7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D4256428-3EFF-4528-A822-7E8B2681F2AF}">
      <dgm:prSet phldrT="[Text]"/>
      <dgm:spPr/>
      <dgm:t>
        <a:bodyPr/>
        <a:lstStyle/>
        <a:p>
          <a:r>
            <a:rPr lang="en-IN" dirty="0" smtClean="0">
              <a:solidFill>
                <a:schemeClr val="tx1"/>
              </a:solidFill>
            </a:rPr>
            <a:t>Business Logistics</a:t>
          </a:r>
          <a:endParaRPr lang="en-GB" dirty="0">
            <a:solidFill>
              <a:schemeClr val="tx1"/>
            </a:solidFill>
          </a:endParaRPr>
        </a:p>
      </dgm:t>
    </dgm:pt>
    <dgm:pt modelId="{A3AEF7D8-F5FE-4D1E-AA28-BFAD01AAF948}" type="parTrans" cxnId="{9D129704-4D2F-4581-9B99-F16225071DA0}">
      <dgm:prSet/>
      <dgm:spPr/>
      <dgm:t>
        <a:bodyPr/>
        <a:lstStyle/>
        <a:p>
          <a:endParaRPr lang="en-GB"/>
        </a:p>
      </dgm:t>
    </dgm:pt>
    <dgm:pt modelId="{AA3FCCFB-C4C2-451A-8113-AD75BEE14CCC}" type="sibTrans" cxnId="{9D129704-4D2F-4581-9B99-F16225071DA0}">
      <dgm:prSet/>
      <dgm:spPr/>
      <dgm:t>
        <a:bodyPr/>
        <a:lstStyle/>
        <a:p>
          <a:endParaRPr lang="en-GB"/>
        </a:p>
      </dgm:t>
    </dgm:pt>
    <dgm:pt modelId="{8958A184-11F2-4822-ADD5-50A0A9F63B0E}">
      <dgm:prSet phldrT="[Text]"/>
      <dgm:spPr/>
      <dgm:t>
        <a:bodyPr/>
        <a:lstStyle/>
        <a:p>
          <a:r>
            <a:rPr lang="en-IN" dirty="0" smtClean="0">
              <a:solidFill>
                <a:schemeClr val="tx1"/>
              </a:solidFill>
            </a:rPr>
            <a:t>Inbound Logistic</a:t>
          </a:r>
          <a:endParaRPr lang="en-GB" dirty="0">
            <a:solidFill>
              <a:schemeClr val="tx1"/>
            </a:solidFill>
          </a:endParaRPr>
        </a:p>
      </dgm:t>
    </dgm:pt>
    <dgm:pt modelId="{3767F1BF-3ACB-49AF-9C36-DF734A5CCF1D}" type="parTrans" cxnId="{E064B5FC-993B-41CB-9B22-B0F05D4D0487}">
      <dgm:prSet/>
      <dgm:spPr/>
      <dgm:t>
        <a:bodyPr/>
        <a:lstStyle/>
        <a:p>
          <a:endParaRPr lang="en-GB">
            <a:solidFill>
              <a:schemeClr val="tx1"/>
            </a:solidFill>
          </a:endParaRPr>
        </a:p>
      </dgm:t>
    </dgm:pt>
    <dgm:pt modelId="{36B62E33-00E5-4F2E-948B-8CD5DEB2A58A}" type="sibTrans" cxnId="{E064B5FC-993B-41CB-9B22-B0F05D4D0487}">
      <dgm:prSet/>
      <dgm:spPr/>
      <dgm:t>
        <a:bodyPr/>
        <a:lstStyle/>
        <a:p>
          <a:endParaRPr lang="en-GB"/>
        </a:p>
      </dgm:t>
    </dgm:pt>
    <dgm:pt modelId="{06E42298-2A0C-431E-AAFA-CC7CF81F268D}">
      <dgm:prSet phldrT="[Text]"/>
      <dgm:spPr/>
      <dgm:t>
        <a:bodyPr/>
        <a:lstStyle/>
        <a:p>
          <a:r>
            <a:rPr lang="en-IN" dirty="0" smtClean="0">
              <a:solidFill>
                <a:schemeClr val="tx1"/>
              </a:solidFill>
            </a:rPr>
            <a:t>Outbound Logistic</a:t>
          </a:r>
          <a:endParaRPr lang="en-GB" dirty="0">
            <a:solidFill>
              <a:schemeClr val="tx1"/>
            </a:solidFill>
          </a:endParaRPr>
        </a:p>
      </dgm:t>
    </dgm:pt>
    <dgm:pt modelId="{9B8BE8F6-568B-46FD-9175-3E18CAE1D279}" type="parTrans" cxnId="{63C0E3B7-C071-4192-A6D5-6FE07AAC8708}">
      <dgm:prSet/>
      <dgm:spPr/>
      <dgm:t>
        <a:bodyPr/>
        <a:lstStyle/>
        <a:p>
          <a:endParaRPr lang="en-GB">
            <a:solidFill>
              <a:schemeClr val="tx1"/>
            </a:solidFill>
          </a:endParaRPr>
        </a:p>
      </dgm:t>
    </dgm:pt>
    <dgm:pt modelId="{2940FCC5-7C10-4CFD-816D-F02172A0C2F2}" type="sibTrans" cxnId="{63C0E3B7-C071-4192-A6D5-6FE07AAC8708}">
      <dgm:prSet/>
      <dgm:spPr/>
      <dgm:t>
        <a:bodyPr/>
        <a:lstStyle/>
        <a:p>
          <a:endParaRPr lang="en-GB"/>
        </a:p>
      </dgm:t>
    </dgm:pt>
    <dgm:pt modelId="{C63D10CD-2C7D-4EA3-A48A-269D0F39B4CE}" type="pres">
      <dgm:prSet presAssocID="{D71F7346-9BF4-430F-92AE-9EEEBAC02E7A}" presName="hierChild1" presStyleCnt="0">
        <dgm:presLayoutVars>
          <dgm:orgChart val="1"/>
          <dgm:chPref val="1"/>
          <dgm:dir/>
          <dgm:animOne val="branch"/>
          <dgm:animLvl val="lvl"/>
          <dgm:resizeHandles/>
        </dgm:presLayoutVars>
      </dgm:prSet>
      <dgm:spPr/>
      <dgm:t>
        <a:bodyPr/>
        <a:lstStyle/>
        <a:p>
          <a:endParaRPr lang="en-GB"/>
        </a:p>
      </dgm:t>
    </dgm:pt>
    <dgm:pt modelId="{4E7E7C8E-D607-48F0-9CC9-5D61004E4AC2}" type="pres">
      <dgm:prSet presAssocID="{D4256428-3EFF-4528-A822-7E8B2681F2AF}" presName="hierRoot1" presStyleCnt="0">
        <dgm:presLayoutVars>
          <dgm:hierBranch val="init"/>
        </dgm:presLayoutVars>
      </dgm:prSet>
      <dgm:spPr/>
    </dgm:pt>
    <dgm:pt modelId="{D454180B-9A07-4407-BDC4-8690C248EBB8}" type="pres">
      <dgm:prSet presAssocID="{D4256428-3EFF-4528-A822-7E8B2681F2AF}" presName="rootComposite1" presStyleCnt="0"/>
      <dgm:spPr/>
    </dgm:pt>
    <dgm:pt modelId="{98FAA8D7-A853-48AA-BBF2-FD3C5F2115AC}" type="pres">
      <dgm:prSet presAssocID="{D4256428-3EFF-4528-A822-7E8B2681F2AF}" presName="rootText1" presStyleLbl="node0" presStyleIdx="0" presStyleCnt="1">
        <dgm:presLayoutVars>
          <dgm:chPref val="3"/>
        </dgm:presLayoutVars>
      </dgm:prSet>
      <dgm:spPr/>
      <dgm:t>
        <a:bodyPr/>
        <a:lstStyle/>
        <a:p>
          <a:endParaRPr lang="en-GB"/>
        </a:p>
      </dgm:t>
    </dgm:pt>
    <dgm:pt modelId="{8E0382B8-554C-4E52-A780-80EC8A1EBB63}" type="pres">
      <dgm:prSet presAssocID="{D4256428-3EFF-4528-A822-7E8B2681F2AF}" presName="rootConnector1" presStyleLbl="node1" presStyleIdx="0" presStyleCnt="0"/>
      <dgm:spPr/>
      <dgm:t>
        <a:bodyPr/>
        <a:lstStyle/>
        <a:p>
          <a:endParaRPr lang="en-GB"/>
        </a:p>
      </dgm:t>
    </dgm:pt>
    <dgm:pt modelId="{3C6ABB8A-C6C8-48BC-A434-AC85000B86A5}" type="pres">
      <dgm:prSet presAssocID="{D4256428-3EFF-4528-A822-7E8B2681F2AF}" presName="hierChild2" presStyleCnt="0"/>
      <dgm:spPr/>
    </dgm:pt>
    <dgm:pt modelId="{69E6CC99-A478-4403-9A96-441FBF8DECA9}" type="pres">
      <dgm:prSet presAssocID="{3767F1BF-3ACB-49AF-9C36-DF734A5CCF1D}" presName="Name37" presStyleLbl="parChTrans1D2" presStyleIdx="0" presStyleCnt="2"/>
      <dgm:spPr/>
      <dgm:t>
        <a:bodyPr/>
        <a:lstStyle/>
        <a:p>
          <a:endParaRPr lang="en-GB"/>
        </a:p>
      </dgm:t>
    </dgm:pt>
    <dgm:pt modelId="{9CEF83A8-37AB-45B3-84A7-8D08406B5958}" type="pres">
      <dgm:prSet presAssocID="{8958A184-11F2-4822-ADD5-50A0A9F63B0E}" presName="hierRoot2" presStyleCnt="0">
        <dgm:presLayoutVars>
          <dgm:hierBranch val="init"/>
        </dgm:presLayoutVars>
      </dgm:prSet>
      <dgm:spPr/>
    </dgm:pt>
    <dgm:pt modelId="{28A368EC-2A63-4C57-9447-98F3A666D176}" type="pres">
      <dgm:prSet presAssocID="{8958A184-11F2-4822-ADD5-50A0A9F63B0E}" presName="rootComposite" presStyleCnt="0"/>
      <dgm:spPr/>
    </dgm:pt>
    <dgm:pt modelId="{60985995-2193-42FE-90AF-B48F620D155D}" type="pres">
      <dgm:prSet presAssocID="{8958A184-11F2-4822-ADD5-50A0A9F63B0E}" presName="rootText" presStyleLbl="node2" presStyleIdx="0" presStyleCnt="2" custLinFactNeighborX="-7881" custLinFactNeighborY="2643">
        <dgm:presLayoutVars>
          <dgm:chPref val="3"/>
        </dgm:presLayoutVars>
      </dgm:prSet>
      <dgm:spPr/>
      <dgm:t>
        <a:bodyPr/>
        <a:lstStyle/>
        <a:p>
          <a:endParaRPr lang="en-GB"/>
        </a:p>
      </dgm:t>
    </dgm:pt>
    <dgm:pt modelId="{B7B507ED-88B8-45A9-9F30-08E75AC1EB3A}" type="pres">
      <dgm:prSet presAssocID="{8958A184-11F2-4822-ADD5-50A0A9F63B0E}" presName="rootConnector" presStyleLbl="node2" presStyleIdx="0" presStyleCnt="2"/>
      <dgm:spPr/>
      <dgm:t>
        <a:bodyPr/>
        <a:lstStyle/>
        <a:p>
          <a:endParaRPr lang="en-GB"/>
        </a:p>
      </dgm:t>
    </dgm:pt>
    <dgm:pt modelId="{7EBDB052-84BE-4928-8B23-C3EFE1275007}" type="pres">
      <dgm:prSet presAssocID="{8958A184-11F2-4822-ADD5-50A0A9F63B0E}" presName="hierChild4" presStyleCnt="0"/>
      <dgm:spPr/>
    </dgm:pt>
    <dgm:pt modelId="{F972E9B8-5B8E-47C7-8491-2D3195697E37}" type="pres">
      <dgm:prSet presAssocID="{8958A184-11F2-4822-ADD5-50A0A9F63B0E}" presName="hierChild5" presStyleCnt="0"/>
      <dgm:spPr/>
    </dgm:pt>
    <dgm:pt modelId="{E5E135AB-6C2E-491C-A275-9F0E44799F81}" type="pres">
      <dgm:prSet presAssocID="{9B8BE8F6-568B-46FD-9175-3E18CAE1D279}" presName="Name37" presStyleLbl="parChTrans1D2" presStyleIdx="1" presStyleCnt="2"/>
      <dgm:spPr/>
      <dgm:t>
        <a:bodyPr/>
        <a:lstStyle/>
        <a:p>
          <a:endParaRPr lang="en-GB"/>
        </a:p>
      </dgm:t>
    </dgm:pt>
    <dgm:pt modelId="{B94C60CA-FE43-42FA-A9AB-B8F472F4DD0A}" type="pres">
      <dgm:prSet presAssocID="{06E42298-2A0C-431E-AAFA-CC7CF81F268D}" presName="hierRoot2" presStyleCnt="0">
        <dgm:presLayoutVars>
          <dgm:hierBranch val="init"/>
        </dgm:presLayoutVars>
      </dgm:prSet>
      <dgm:spPr/>
    </dgm:pt>
    <dgm:pt modelId="{08A080CE-9E3A-4B49-A0AE-D6567BC942C6}" type="pres">
      <dgm:prSet presAssocID="{06E42298-2A0C-431E-AAFA-CC7CF81F268D}" presName="rootComposite" presStyleCnt="0"/>
      <dgm:spPr/>
    </dgm:pt>
    <dgm:pt modelId="{5CD2DBD0-7339-4E80-9850-218E6241BC56}" type="pres">
      <dgm:prSet presAssocID="{06E42298-2A0C-431E-AAFA-CC7CF81F268D}" presName="rootText" presStyleLbl="node2" presStyleIdx="1" presStyleCnt="2" custLinFactNeighborX="17122" custLinFactNeighborY="491">
        <dgm:presLayoutVars>
          <dgm:chPref val="3"/>
        </dgm:presLayoutVars>
      </dgm:prSet>
      <dgm:spPr/>
      <dgm:t>
        <a:bodyPr/>
        <a:lstStyle/>
        <a:p>
          <a:endParaRPr lang="en-GB"/>
        </a:p>
      </dgm:t>
    </dgm:pt>
    <dgm:pt modelId="{D997A6CC-30AC-461D-9B8F-227D4D53E657}" type="pres">
      <dgm:prSet presAssocID="{06E42298-2A0C-431E-AAFA-CC7CF81F268D}" presName="rootConnector" presStyleLbl="node2" presStyleIdx="1" presStyleCnt="2"/>
      <dgm:spPr/>
      <dgm:t>
        <a:bodyPr/>
        <a:lstStyle/>
        <a:p>
          <a:endParaRPr lang="en-GB"/>
        </a:p>
      </dgm:t>
    </dgm:pt>
    <dgm:pt modelId="{1A7BC0D7-A914-4305-9D26-2286F1D2B8F4}" type="pres">
      <dgm:prSet presAssocID="{06E42298-2A0C-431E-AAFA-CC7CF81F268D}" presName="hierChild4" presStyleCnt="0"/>
      <dgm:spPr/>
    </dgm:pt>
    <dgm:pt modelId="{09883C2A-9631-4E8A-A7E9-B4C8526139DE}" type="pres">
      <dgm:prSet presAssocID="{06E42298-2A0C-431E-AAFA-CC7CF81F268D}" presName="hierChild5" presStyleCnt="0"/>
      <dgm:spPr/>
    </dgm:pt>
    <dgm:pt modelId="{C58B5991-A842-4E26-B0C9-876B686D3721}" type="pres">
      <dgm:prSet presAssocID="{D4256428-3EFF-4528-A822-7E8B2681F2AF}" presName="hierChild3" presStyleCnt="0"/>
      <dgm:spPr/>
    </dgm:pt>
  </dgm:ptLst>
  <dgm:cxnLst>
    <dgm:cxn modelId="{E064B5FC-993B-41CB-9B22-B0F05D4D0487}" srcId="{D4256428-3EFF-4528-A822-7E8B2681F2AF}" destId="{8958A184-11F2-4822-ADD5-50A0A9F63B0E}" srcOrd="0" destOrd="0" parTransId="{3767F1BF-3ACB-49AF-9C36-DF734A5CCF1D}" sibTransId="{36B62E33-00E5-4F2E-948B-8CD5DEB2A58A}"/>
    <dgm:cxn modelId="{63C0E3B7-C071-4192-A6D5-6FE07AAC8708}" srcId="{D4256428-3EFF-4528-A822-7E8B2681F2AF}" destId="{06E42298-2A0C-431E-AAFA-CC7CF81F268D}" srcOrd="1" destOrd="0" parTransId="{9B8BE8F6-568B-46FD-9175-3E18CAE1D279}" sibTransId="{2940FCC5-7C10-4CFD-816D-F02172A0C2F2}"/>
    <dgm:cxn modelId="{DFB6BFC9-698C-48C4-8D8A-B696E593150A}" type="presOf" srcId="{D4256428-3EFF-4528-A822-7E8B2681F2AF}" destId="{8E0382B8-554C-4E52-A780-80EC8A1EBB63}" srcOrd="1" destOrd="0" presId="urn:microsoft.com/office/officeart/2005/8/layout/orgChart1"/>
    <dgm:cxn modelId="{C9F24511-11D9-4921-98AB-BD2C644A6484}" type="presOf" srcId="{06E42298-2A0C-431E-AAFA-CC7CF81F268D}" destId="{D997A6CC-30AC-461D-9B8F-227D4D53E657}" srcOrd="1" destOrd="0" presId="urn:microsoft.com/office/officeart/2005/8/layout/orgChart1"/>
    <dgm:cxn modelId="{DBB23960-BB58-47D7-9FBC-F158680EA5DF}" type="presOf" srcId="{8958A184-11F2-4822-ADD5-50A0A9F63B0E}" destId="{B7B507ED-88B8-45A9-9F30-08E75AC1EB3A}" srcOrd="1" destOrd="0" presId="urn:microsoft.com/office/officeart/2005/8/layout/orgChart1"/>
    <dgm:cxn modelId="{F974B797-B51F-4E20-A7E3-58433F86FA7C}" type="presOf" srcId="{D71F7346-9BF4-430F-92AE-9EEEBAC02E7A}" destId="{C63D10CD-2C7D-4EA3-A48A-269D0F39B4CE}" srcOrd="0" destOrd="0" presId="urn:microsoft.com/office/officeart/2005/8/layout/orgChart1"/>
    <dgm:cxn modelId="{FF6FD08E-BCB1-4F0F-A491-7AD616BD6EF2}" type="presOf" srcId="{8958A184-11F2-4822-ADD5-50A0A9F63B0E}" destId="{60985995-2193-42FE-90AF-B48F620D155D}" srcOrd="0" destOrd="0" presId="urn:microsoft.com/office/officeart/2005/8/layout/orgChart1"/>
    <dgm:cxn modelId="{9D129704-4D2F-4581-9B99-F16225071DA0}" srcId="{D71F7346-9BF4-430F-92AE-9EEEBAC02E7A}" destId="{D4256428-3EFF-4528-A822-7E8B2681F2AF}" srcOrd="0" destOrd="0" parTransId="{A3AEF7D8-F5FE-4D1E-AA28-BFAD01AAF948}" sibTransId="{AA3FCCFB-C4C2-451A-8113-AD75BEE14CCC}"/>
    <dgm:cxn modelId="{1EA79E02-E8ED-46AC-8620-F6B3F772CA26}" type="presOf" srcId="{3767F1BF-3ACB-49AF-9C36-DF734A5CCF1D}" destId="{69E6CC99-A478-4403-9A96-441FBF8DECA9}" srcOrd="0" destOrd="0" presId="urn:microsoft.com/office/officeart/2005/8/layout/orgChart1"/>
    <dgm:cxn modelId="{7CB84DB5-C336-4113-B54F-8EA210816777}" type="presOf" srcId="{9B8BE8F6-568B-46FD-9175-3E18CAE1D279}" destId="{E5E135AB-6C2E-491C-A275-9F0E44799F81}" srcOrd="0" destOrd="0" presId="urn:microsoft.com/office/officeart/2005/8/layout/orgChart1"/>
    <dgm:cxn modelId="{F913B116-C4DE-43FA-A7AC-A20C4E810EB5}" type="presOf" srcId="{06E42298-2A0C-431E-AAFA-CC7CF81F268D}" destId="{5CD2DBD0-7339-4E80-9850-218E6241BC56}" srcOrd="0" destOrd="0" presId="urn:microsoft.com/office/officeart/2005/8/layout/orgChart1"/>
    <dgm:cxn modelId="{71F54D48-6B06-4A7E-9E00-05D68927423C}" type="presOf" srcId="{D4256428-3EFF-4528-A822-7E8B2681F2AF}" destId="{98FAA8D7-A853-48AA-BBF2-FD3C5F2115AC}" srcOrd="0" destOrd="0" presId="urn:microsoft.com/office/officeart/2005/8/layout/orgChart1"/>
    <dgm:cxn modelId="{456BA4A9-FD7B-4766-B18D-DE1EEDA2C2C1}" type="presParOf" srcId="{C63D10CD-2C7D-4EA3-A48A-269D0F39B4CE}" destId="{4E7E7C8E-D607-48F0-9CC9-5D61004E4AC2}" srcOrd="0" destOrd="0" presId="urn:microsoft.com/office/officeart/2005/8/layout/orgChart1"/>
    <dgm:cxn modelId="{1B26742A-DD19-4982-94E7-709F0698371D}" type="presParOf" srcId="{4E7E7C8E-D607-48F0-9CC9-5D61004E4AC2}" destId="{D454180B-9A07-4407-BDC4-8690C248EBB8}" srcOrd="0" destOrd="0" presId="urn:microsoft.com/office/officeart/2005/8/layout/orgChart1"/>
    <dgm:cxn modelId="{CF6B816F-CAB7-40CC-B7B5-66224053743F}" type="presParOf" srcId="{D454180B-9A07-4407-BDC4-8690C248EBB8}" destId="{98FAA8D7-A853-48AA-BBF2-FD3C5F2115AC}" srcOrd="0" destOrd="0" presId="urn:microsoft.com/office/officeart/2005/8/layout/orgChart1"/>
    <dgm:cxn modelId="{71C944F5-5FEA-4C7E-9059-A7169C444A0F}" type="presParOf" srcId="{D454180B-9A07-4407-BDC4-8690C248EBB8}" destId="{8E0382B8-554C-4E52-A780-80EC8A1EBB63}" srcOrd="1" destOrd="0" presId="urn:microsoft.com/office/officeart/2005/8/layout/orgChart1"/>
    <dgm:cxn modelId="{90282562-1202-477E-B2F2-526E783707AD}" type="presParOf" srcId="{4E7E7C8E-D607-48F0-9CC9-5D61004E4AC2}" destId="{3C6ABB8A-C6C8-48BC-A434-AC85000B86A5}" srcOrd="1" destOrd="0" presId="urn:microsoft.com/office/officeart/2005/8/layout/orgChart1"/>
    <dgm:cxn modelId="{28D76340-D774-4734-89AB-6824C7C1ABE5}" type="presParOf" srcId="{3C6ABB8A-C6C8-48BC-A434-AC85000B86A5}" destId="{69E6CC99-A478-4403-9A96-441FBF8DECA9}" srcOrd="0" destOrd="0" presId="urn:microsoft.com/office/officeart/2005/8/layout/orgChart1"/>
    <dgm:cxn modelId="{74F39511-DAD6-4EFC-85B3-815EB3846A28}" type="presParOf" srcId="{3C6ABB8A-C6C8-48BC-A434-AC85000B86A5}" destId="{9CEF83A8-37AB-45B3-84A7-8D08406B5958}" srcOrd="1" destOrd="0" presId="urn:microsoft.com/office/officeart/2005/8/layout/orgChart1"/>
    <dgm:cxn modelId="{2A780722-BF42-4842-B46C-54044ACDD0BB}" type="presParOf" srcId="{9CEF83A8-37AB-45B3-84A7-8D08406B5958}" destId="{28A368EC-2A63-4C57-9447-98F3A666D176}" srcOrd="0" destOrd="0" presId="urn:microsoft.com/office/officeart/2005/8/layout/orgChart1"/>
    <dgm:cxn modelId="{D6EFB85D-1F1B-43D2-AECB-1719A51048C6}" type="presParOf" srcId="{28A368EC-2A63-4C57-9447-98F3A666D176}" destId="{60985995-2193-42FE-90AF-B48F620D155D}" srcOrd="0" destOrd="0" presId="urn:microsoft.com/office/officeart/2005/8/layout/orgChart1"/>
    <dgm:cxn modelId="{BD5C0E61-E885-4736-8256-DAA9BEEC797D}" type="presParOf" srcId="{28A368EC-2A63-4C57-9447-98F3A666D176}" destId="{B7B507ED-88B8-45A9-9F30-08E75AC1EB3A}" srcOrd="1" destOrd="0" presId="urn:microsoft.com/office/officeart/2005/8/layout/orgChart1"/>
    <dgm:cxn modelId="{5E58FE5F-606C-49CF-A421-13566EAED452}" type="presParOf" srcId="{9CEF83A8-37AB-45B3-84A7-8D08406B5958}" destId="{7EBDB052-84BE-4928-8B23-C3EFE1275007}" srcOrd="1" destOrd="0" presId="urn:microsoft.com/office/officeart/2005/8/layout/orgChart1"/>
    <dgm:cxn modelId="{AA033FFE-B0A3-41BE-898F-B700D0E10A84}" type="presParOf" srcId="{9CEF83A8-37AB-45B3-84A7-8D08406B5958}" destId="{F972E9B8-5B8E-47C7-8491-2D3195697E37}" srcOrd="2" destOrd="0" presId="urn:microsoft.com/office/officeart/2005/8/layout/orgChart1"/>
    <dgm:cxn modelId="{7BEC7159-A8FD-4FFC-B366-520A681BA8C6}" type="presParOf" srcId="{3C6ABB8A-C6C8-48BC-A434-AC85000B86A5}" destId="{E5E135AB-6C2E-491C-A275-9F0E44799F81}" srcOrd="2" destOrd="0" presId="urn:microsoft.com/office/officeart/2005/8/layout/orgChart1"/>
    <dgm:cxn modelId="{1C2B67BD-2D1B-4FCD-B4B6-93E7D2F1CA11}" type="presParOf" srcId="{3C6ABB8A-C6C8-48BC-A434-AC85000B86A5}" destId="{B94C60CA-FE43-42FA-A9AB-B8F472F4DD0A}" srcOrd="3" destOrd="0" presId="urn:microsoft.com/office/officeart/2005/8/layout/orgChart1"/>
    <dgm:cxn modelId="{90A1F854-9296-499F-8C69-2C415731A629}" type="presParOf" srcId="{B94C60CA-FE43-42FA-A9AB-B8F472F4DD0A}" destId="{08A080CE-9E3A-4B49-A0AE-D6567BC942C6}" srcOrd="0" destOrd="0" presId="urn:microsoft.com/office/officeart/2005/8/layout/orgChart1"/>
    <dgm:cxn modelId="{D6ADFCFB-0441-4950-9E8B-EF1A58D3F249}" type="presParOf" srcId="{08A080CE-9E3A-4B49-A0AE-D6567BC942C6}" destId="{5CD2DBD0-7339-4E80-9850-218E6241BC56}" srcOrd="0" destOrd="0" presId="urn:microsoft.com/office/officeart/2005/8/layout/orgChart1"/>
    <dgm:cxn modelId="{403B365C-5F7A-4DCC-A3C9-C9CB69286CB1}" type="presParOf" srcId="{08A080CE-9E3A-4B49-A0AE-D6567BC942C6}" destId="{D997A6CC-30AC-461D-9B8F-227D4D53E657}" srcOrd="1" destOrd="0" presId="urn:microsoft.com/office/officeart/2005/8/layout/orgChart1"/>
    <dgm:cxn modelId="{511E50E9-7155-41EF-99A4-4D4904CC1960}" type="presParOf" srcId="{B94C60CA-FE43-42FA-A9AB-B8F472F4DD0A}" destId="{1A7BC0D7-A914-4305-9D26-2286F1D2B8F4}" srcOrd="1" destOrd="0" presId="urn:microsoft.com/office/officeart/2005/8/layout/orgChart1"/>
    <dgm:cxn modelId="{81A354B9-D4FB-4B22-B874-4F10AACA91E5}" type="presParOf" srcId="{B94C60CA-FE43-42FA-A9AB-B8F472F4DD0A}" destId="{09883C2A-9631-4E8A-A7E9-B4C8526139DE}" srcOrd="2" destOrd="0" presId="urn:microsoft.com/office/officeart/2005/8/layout/orgChart1"/>
    <dgm:cxn modelId="{382BBF7E-8CC0-4A38-B6AB-6C5781B094C8}" type="presParOf" srcId="{4E7E7C8E-D607-48F0-9CC9-5D61004E4AC2}" destId="{C58B5991-A842-4E26-B0C9-876B686D3721}" srcOrd="2" destOrd="0" presId="urn:microsoft.com/office/officeart/2005/8/layout/orgChar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280EA15-8453-4CC5-ABC2-6C9C780CFE55}"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4CBCCBF3-5AF2-4FEE-9A60-AE0E701EEC89}">
      <dgm:prSet phldrT="[Text]" custT="1"/>
      <dgm:spPr/>
      <dgm:t>
        <a:bodyPr/>
        <a:lstStyle/>
        <a:p>
          <a:r>
            <a:rPr lang="en-IN" sz="1800" b="1" dirty="0" smtClean="0">
              <a:solidFill>
                <a:schemeClr val="tx1"/>
              </a:solidFill>
            </a:rPr>
            <a:t>Governance</a:t>
          </a:r>
          <a:endParaRPr lang="en-GB" sz="1800" b="1" dirty="0">
            <a:solidFill>
              <a:schemeClr val="tx1"/>
            </a:solidFill>
          </a:endParaRPr>
        </a:p>
      </dgm:t>
    </dgm:pt>
    <dgm:pt modelId="{CB845CC5-F8CD-44FC-AB61-FA8F50A60F05}" type="parTrans" cxnId="{00C15C62-3680-4572-8DD1-9B66F0D32D15}">
      <dgm:prSet/>
      <dgm:spPr/>
      <dgm:t>
        <a:bodyPr/>
        <a:lstStyle/>
        <a:p>
          <a:endParaRPr lang="en-GB"/>
        </a:p>
      </dgm:t>
    </dgm:pt>
    <dgm:pt modelId="{71DA86C3-DB1B-481D-97F8-2DFCDE8B6EE1}" type="sibTrans" cxnId="{00C15C62-3680-4572-8DD1-9B66F0D32D15}">
      <dgm:prSet/>
      <dgm:spPr/>
      <dgm:t>
        <a:bodyPr/>
        <a:lstStyle/>
        <a:p>
          <a:endParaRPr lang="en-GB"/>
        </a:p>
      </dgm:t>
    </dgm:pt>
    <dgm:pt modelId="{E7B49951-0710-494D-93A0-EF2C200A03CF}">
      <dgm:prSet phldrT="[Text]"/>
      <dgm:spPr/>
      <dgm:t>
        <a:bodyPr tIns="0" bIns="0"/>
        <a:lstStyle/>
        <a:p>
          <a:r>
            <a:rPr lang="en-IN" dirty="0" smtClean="0"/>
            <a:t>Can be in various forms such as subsidiary, </a:t>
          </a:r>
          <a:r>
            <a:rPr lang="en-IN" dirty="0" err="1" smtClean="0"/>
            <a:t>licensing,etc</a:t>
          </a:r>
          <a:r>
            <a:rPr lang="en-IN" dirty="0" smtClean="0"/>
            <a:t>.</a:t>
          </a:r>
          <a:endParaRPr lang="en-GB" dirty="0"/>
        </a:p>
      </dgm:t>
    </dgm:pt>
    <dgm:pt modelId="{5F61D10B-A6B5-47CC-AC70-9AF76140C521}" type="parTrans" cxnId="{AAF0FC8B-729C-445E-B92D-F8C8A5121D15}">
      <dgm:prSet/>
      <dgm:spPr/>
      <dgm:t>
        <a:bodyPr/>
        <a:lstStyle/>
        <a:p>
          <a:endParaRPr lang="en-GB"/>
        </a:p>
      </dgm:t>
    </dgm:pt>
    <dgm:pt modelId="{A8407264-765C-43EE-843E-2D8D9FC200D8}" type="sibTrans" cxnId="{AAF0FC8B-729C-445E-B92D-F8C8A5121D15}">
      <dgm:prSet/>
      <dgm:spPr/>
      <dgm:t>
        <a:bodyPr/>
        <a:lstStyle/>
        <a:p>
          <a:endParaRPr lang="en-GB"/>
        </a:p>
      </dgm:t>
    </dgm:pt>
    <dgm:pt modelId="{B38B8359-6EFF-490E-91A8-A941DFFCD451}">
      <dgm:prSet phldrT="[Text]" custT="1"/>
      <dgm:spPr/>
      <dgm:t>
        <a:bodyPr/>
        <a:lstStyle/>
        <a:p>
          <a:r>
            <a:rPr lang="en-IN" sz="1800" b="1" dirty="0" smtClean="0">
              <a:solidFill>
                <a:schemeClr val="tx1"/>
              </a:solidFill>
            </a:rPr>
            <a:t>Global Value Chain</a:t>
          </a:r>
          <a:endParaRPr lang="en-GB" sz="1800" b="1" dirty="0">
            <a:solidFill>
              <a:schemeClr val="tx1"/>
            </a:solidFill>
          </a:endParaRPr>
        </a:p>
      </dgm:t>
    </dgm:pt>
    <dgm:pt modelId="{F1EC95C2-B897-449B-9DA0-224239C8F40D}" type="parTrans" cxnId="{D5E4B56C-8A0D-438D-A7C2-A32BB4833DBB}">
      <dgm:prSet/>
      <dgm:spPr/>
      <dgm:t>
        <a:bodyPr/>
        <a:lstStyle/>
        <a:p>
          <a:endParaRPr lang="en-GB"/>
        </a:p>
      </dgm:t>
    </dgm:pt>
    <dgm:pt modelId="{019DF8DF-1D59-4D09-8D85-4F2FF72EFF8F}" type="sibTrans" cxnId="{D5E4B56C-8A0D-438D-A7C2-A32BB4833DBB}">
      <dgm:prSet/>
      <dgm:spPr/>
      <dgm:t>
        <a:bodyPr/>
        <a:lstStyle/>
        <a:p>
          <a:endParaRPr lang="en-GB"/>
        </a:p>
      </dgm:t>
    </dgm:pt>
    <dgm:pt modelId="{2E76F9A8-BC38-4829-9BB8-B038267A0B59}">
      <dgm:prSet phldrT="[Text]"/>
      <dgm:spPr/>
      <dgm:t>
        <a:bodyPr/>
        <a:lstStyle/>
        <a:p>
          <a:r>
            <a:rPr lang="en-IN" dirty="0" smtClean="0"/>
            <a:t>Organisation and dispersion of production activities.</a:t>
          </a:r>
          <a:endParaRPr lang="en-GB" dirty="0"/>
        </a:p>
      </dgm:t>
    </dgm:pt>
    <dgm:pt modelId="{03A9560C-63D9-47C2-810F-CD6A46284336}" type="parTrans" cxnId="{F4BC5354-C50B-4ECB-8D84-ECF6AED62772}">
      <dgm:prSet/>
      <dgm:spPr/>
      <dgm:t>
        <a:bodyPr/>
        <a:lstStyle/>
        <a:p>
          <a:endParaRPr lang="en-GB"/>
        </a:p>
      </dgm:t>
    </dgm:pt>
    <dgm:pt modelId="{9822B1C8-7336-4940-BFC1-117AF10191E9}" type="sibTrans" cxnId="{F4BC5354-C50B-4ECB-8D84-ECF6AED62772}">
      <dgm:prSet/>
      <dgm:spPr/>
      <dgm:t>
        <a:bodyPr/>
        <a:lstStyle/>
        <a:p>
          <a:endParaRPr lang="en-GB"/>
        </a:p>
      </dgm:t>
    </dgm:pt>
    <dgm:pt modelId="{0E2E99E9-F3CF-4727-994A-664EA9056DF4}">
      <dgm:prSet phldrT="[Text]"/>
      <dgm:spPr/>
      <dgm:t>
        <a:bodyPr/>
        <a:lstStyle/>
        <a:p>
          <a:r>
            <a:rPr lang="en-IN" dirty="0" smtClean="0"/>
            <a:t>Value chains are becoming fragmented due to Specialisation.</a:t>
          </a:r>
          <a:endParaRPr lang="en-GB" dirty="0"/>
        </a:p>
      </dgm:t>
    </dgm:pt>
    <dgm:pt modelId="{6A81FE41-F498-47C6-83A8-3D1AFC733C63}" type="parTrans" cxnId="{6E96A7E8-A55F-4A9C-A7A5-98ED8DB56CCB}">
      <dgm:prSet/>
      <dgm:spPr/>
      <dgm:t>
        <a:bodyPr/>
        <a:lstStyle/>
        <a:p>
          <a:endParaRPr lang="en-GB"/>
        </a:p>
      </dgm:t>
    </dgm:pt>
    <dgm:pt modelId="{12698253-32FA-4E89-AD10-079C4AC2BD80}" type="sibTrans" cxnId="{6E96A7E8-A55F-4A9C-A7A5-98ED8DB56CCB}">
      <dgm:prSet/>
      <dgm:spPr/>
      <dgm:t>
        <a:bodyPr/>
        <a:lstStyle/>
        <a:p>
          <a:endParaRPr lang="en-GB"/>
        </a:p>
      </dgm:t>
    </dgm:pt>
    <dgm:pt modelId="{C259A432-D82F-4E0B-B00F-13C9B6466EE6}">
      <dgm:prSet phldrT="[Text]" custT="1"/>
      <dgm:spPr/>
      <dgm:t>
        <a:bodyPr/>
        <a:lstStyle/>
        <a:p>
          <a:r>
            <a:rPr lang="en-IN" sz="1800" b="1" dirty="0" smtClean="0">
              <a:solidFill>
                <a:schemeClr val="tx1"/>
              </a:solidFill>
            </a:rPr>
            <a:t>Geographic Configuration</a:t>
          </a:r>
          <a:endParaRPr lang="en-GB" sz="1800" b="1" dirty="0">
            <a:solidFill>
              <a:schemeClr val="tx1"/>
            </a:solidFill>
          </a:endParaRPr>
        </a:p>
      </dgm:t>
    </dgm:pt>
    <dgm:pt modelId="{8F5FA0F1-46B7-4426-AE3D-62060112A4E3}" type="parTrans" cxnId="{5F416D0E-B6EB-4E4D-9F52-616DC79C9B4B}">
      <dgm:prSet/>
      <dgm:spPr/>
      <dgm:t>
        <a:bodyPr/>
        <a:lstStyle/>
        <a:p>
          <a:endParaRPr lang="en-GB"/>
        </a:p>
      </dgm:t>
    </dgm:pt>
    <dgm:pt modelId="{07AB61EC-77EC-4D27-AFC2-445106E381C2}" type="sibTrans" cxnId="{5F416D0E-B6EB-4E4D-9F52-616DC79C9B4B}">
      <dgm:prSet/>
      <dgm:spPr/>
      <dgm:t>
        <a:bodyPr/>
        <a:lstStyle/>
        <a:p>
          <a:endParaRPr lang="en-GB"/>
        </a:p>
      </dgm:t>
    </dgm:pt>
    <dgm:pt modelId="{E853C987-2B26-4CBF-A2FF-0799432394C1}">
      <dgm:prSet phldrT="[Text]"/>
      <dgm:spPr/>
      <dgm:t>
        <a:bodyPr/>
        <a:lstStyle/>
        <a:p>
          <a:r>
            <a:rPr lang="en-IN" dirty="0" smtClean="0"/>
            <a:t>There is recent trend towards integration of production specialities spread across nations.</a:t>
          </a:r>
          <a:endParaRPr lang="en-GB" dirty="0"/>
        </a:p>
      </dgm:t>
    </dgm:pt>
    <dgm:pt modelId="{ED9B225A-E947-40E5-B433-BC04A003358B}" type="parTrans" cxnId="{74CC3B3A-5299-483F-982C-444474627599}">
      <dgm:prSet/>
      <dgm:spPr/>
      <dgm:t>
        <a:bodyPr/>
        <a:lstStyle/>
        <a:p>
          <a:endParaRPr lang="en-GB"/>
        </a:p>
      </dgm:t>
    </dgm:pt>
    <dgm:pt modelId="{D57A7FDC-FDC5-422F-AE32-01CDC4D1ECEB}" type="sibTrans" cxnId="{74CC3B3A-5299-483F-982C-444474627599}">
      <dgm:prSet/>
      <dgm:spPr/>
      <dgm:t>
        <a:bodyPr/>
        <a:lstStyle/>
        <a:p>
          <a:endParaRPr lang="en-GB"/>
        </a:p>
      </dgm:t>
    </dgm:pt>
    <dgm:pt modelId="{5E3EA86A-2CB0-4CB4-A00D-0461C33E3495}">
      <dgm:prSet phldrT="[Text]"/>
      <dgm:spPr/>
      <dgm:t>
        <a:bodyPr tIns="0" bIns="0"/>
        <a:lstStyle/>
        <a:p>
          <a:r>
            <a:rPr lang="en-IN" dirty="0" smtClean="0"/>
            <a:t>It determines linkage with suppliers, producers, marketers.</a:t>
          </a:r>
          <a:endParaRPr lang="en-GB" dirty="0"/>
        </a:p>
      </dgm:t>
    </dgm:pt>
    <dgm:pt modelId="{C596A0CD-A3DF-460E-9B4D-BEB39DE56648}" type="parTrans" cxnId="{03B4E6D4-137F-4D55-9E09-936CA25F93BA}">
      <dgm:prSet/>
      <dgm:spPr/>
      <dgm:t>
        <a:bodyPr/>
        <a:lstStyle/>
        <a:p>
          <a:endParaRPr lang="en-GB"/>
        </a:p>
      </dgm:t>
    </dgm:pt>
    <dgm:pt modelId="{C115A028-68A1-4EE9-B502-B5899D261ECA}" type="sibTrans" cxnId="{03B4E6D4-137F-4D55-9E09-936CA25F93BA}">
      <dgm:prSet/>
      <dgm:spPr/>
      <dgm:t>
        <a:bodyPr/>
        <a:lstStyle/>
        <a:p>
          <a:endParaRPr lang="en-GB"/>
        </a:p>
      </dgm:t>
    </dgm:pt>
    <dgm:pt modelId="{84773A9E-ABE6-49A0-9120-D32888635155}">
      <dgm:prSet phldrT="[Text]"/>
      <dgm:spPr/>
      <dgm:t>
        <a:bodyPr tIns="0" bIns="0"/>
        <a:lstStyle/>
        <a:p>
          <a:r>
            <a:rPr lang="en-IN" dirty="0" smtClean="0"/>
            <a:t>Helps to exercise control over business activities spread over several countries.</a:t>
          </a:r>
          <a:endParaRPr lang="en-GB" dirty="0"/>
        </a:p>
      </dgm:t>
    </dgm:pt>
    <dgm:pt modelId="{ABC85835-A23D-421A-9830-BA7EB40BD7F3}" type="parTrans" cxnId="{3F2E2962-E649-4C7C-81E6-08633A840C11}">
      <dgm:prSet/>
      <dgm:spPr/>
      <dgm:t>
        <a:bodyPr/>
        <a:lstStyle/>
        <a:p>
          <a:endParaRPr lang="en-GB"/>
        </a:p>
      </dgm:t>
    </dgm:pt>
    <dgm:pt modelId="{D2579D6B-42DC-4762-9D36-675B91CEEB51}" type="sibTrans" cxnId="{3F2E2962-E649-4C7C-81E6-08633A840C11}">
      <dgm:prSet/>
      <dgm:spPr/>
      <dgm:t>
        <a:bodyPr/>
        <a:lstStyle/>
        <a:p>
          <a:endParaRPr lang="en-GB"/>
        </a:p>
      </dgm:t>
    </dgm:pt>
    <dgm:pt modelId="{9DA07DD5-576C-418A-AAA2-E52EE79BB841}">
      <dgm:prSet phldrT="[Text]"/>
      <dgm:spPr/>
      <dgm:t>
        <a:bodyPr tIns="0" bIns="0"/>
        <a:lstStyle/>
        <a:p>
          <a:r>
            <a:rPr lang="en-IN" dirty="0" smtClean="0"/>
            <a:t>Maintain co-ordination between functions in various countries.</a:t>
          </a:r>
          <a:endParaRPr lang="en-GB" dirty="0"/>
        </a:p>
      </dgm:t>
    </dgm:pt>
    <dgm:pt modelId="{0C1868B0-C600-4B14-83BC-23D3DD151F9F}" type="parTrans" cxnId="{6CE0D62B-65A6-437A-8808-D4818D1E3BEA}">
      <dgm:prSet/>
      <dgm:spPr/>
      <dgm:t>
        <a:bodyPr/>
        <a:lstStyle/>
        <a:p>
          <a:endParaRPr lang="en-GB"/>
        </a:p>
      </dgm:t>
    </dgm:pt>
    <dgm:pt modelId="{9FA06954-968B-4723-A34D-CAF7AD6874E4}" type="sibTrans" cxnId="{6CE0D62B-65A6-437A-8808-D4818D1E3BEA}">
      <dgm:prSet/>
      <dgm:spPr/>
      <dgm:t>
        <a:bodyPr/>
        <a:lstStyle/>
        <a:p>
          <a:endParaRPr lang="en-GB"/>
        </a:p>
      </dgm:t>
    </dgm:pt>
    <dgm:pt modelId="{FF25F4B2-4B4C-411A-94DF-A6FA335EB811}">
      <dgm:prSet phldrT="[Text]"/>
      <dgm:spPr/>
      <dgm:t>
        <a:bodyPr tIns="0" bIns="0"/>
        <a:lstStyle/>
        <a:p>
          <a:endParaRPr lang="en-GB" dirty="0"/>
        </a:p>
      </dgm:t>
    </dgm:pt>
    <dgm:pt modelId="{CF76ADD7-71C0-4934-A54C-C1E150B2A197}" type="parTrans" cxnId="{247E58E8-67F1-408C-AD9F-2C2D7347B28D}">
      <dgm:prSet/>
      <dgm:spPr/>
      <dgm:t>
        <a:bodyPr/>
        <a:lstStyle/>
        <a:p>
          <a:endParaRPr lang="en-GB"/>
        </a:p>
      </dgm:t>
    </dgm:pt>
    <dgm:pt modelId="{415ED933-77FA-4CE6-8E63-24016456B37A}" type="sibTrans" cxnId="{247E58E8-67F1-408C-AD9F-2C2D7347B28D}">
      <dgm:prSet/>
      <dgm:spPr/>
      <dgm:t>
        <a:bodyPr/>
        <a:lstStyle/>
        <a:p>
          <a:endParaRPr lang="en-GB"/>
        </a:p>
      </dgm:t>
    </dgm:pt>
    <dgm:pt modelId="{80A504C9-BD18-49DA-8D14-1D9F9EC79CE7}">
      <dgm:prSet phldrT="[Text]"/>
      <dgm:spPr/>
      <dgm:t>
        <a:bodyPr/>
        <a:lstStyle/>
        <a:p>
          <a:endParaRPr lang="en-GB" dirty="0"/>
        </a:p>
      </dgm:t>
    </dgm:pt>
    <dgm:pt modelId="{600CDC99-2EC0-4FAD-86B5-F9B59A5B0344}" type="parTrans" cxnId="{207D5F18-1E10-4292-8C48-AD2C31875462}">
      <dgm:prSet/>
      <dgm:spPr/>
      <dgm:t>
        <a:bodyPr/>
        <a:lstStyle/>
        <a:p>
          <a:endParaRPr lang="en-GB"/>
        </a:p>
      </dgm:t>
    </dgm:pt>
    <dgm:pt modelId="{F0342D11-7D07-418A-A406-C59608CD2896}" type="sibTrans" cxnId="{207D5F18-1E10-4292-8C48-AD2C31875462}">
      <dgm:prSet/>
      <dgm:spPr/>
      <dgm:t>
        <a:bodyPr/>
        <a:lstStyle/>
        <a:p>
          <a:endParaRPr lang="en-GB"/>
        </a:p>
      </dgm:t>
    </dgm:pt>
    <dgm:pt modelId="{3437B9E4-B579-4083-AADD-36013F5DBA8F}">
      <dgm:prSet phldrT="[Text]"/>
      <dgm:spPr/>
      <dgm:t>
        <a:bodyPr/>
        <a:lstStyle/>
        <a:p>
          <a:r>
            <a:rPr lang="en-IN" dirty="0" smtClean="0"/>
            <a:t>An International firm can have its core competitive advantage anywhere along the value chain.</a:t>
          </a:r>
          <a:endParaRPr lang="en-GB" dirty="0"/>
        </a:p>
      </dgm:t>
    </dgm:pt>
    <dgm:pt modelId="{8258DFFE-2F1D-42BD-8250-8987D8387F91}" type="parTrans" cxnId="{9BDF81BE-F250-444C-8BD1-510B8E737AF4}">
      <dgm:prSet/>
      <dgm:spPr/>
      <dgm:t>
        <a:bodyPr/>
        <a:lstStyle/>
        <a:p>
          <a:endParaRPr lang="en-GB"/>
        </a:p>
      </dgm:t>
    </dgm:pt>
    <dgm:pt modelId="{01C090C5-CC89-4B69-A1CA-1945B7857890}" type="sibTrans" cxnId="{9BDF81BE-F250-444C-8BD1-510B8E737AF4}">
      <dgm:prSet/>
      <dgm:spPr/>
      <dgm:t>
        <a:bodyPr/>
        <a:lstStyle/>
        <a:p>
          <a:endParaRPr lang="en-GB"/>
        </a:p>
      </dgm:t>
    </dgm:pt>
    <dgm:pt modelId="{83919CEF-61CB-40AF-8453-B244BC05D7FF}">
      <dgm:prSet phldrT="[Text]"/>
      <dgm:spPr/>
      <dgm:t>
        <a:bodyPr/>
        <a:lstStyle/>
        <a:p>
          <a:endParaRPr lang="en-GB" dirty="0"/>
        </a:p>
      </dgm:t>
    </dgm:pt>
    <dgm:pt modelId="{D5E230BE-A17E-4097-BC37-3CB0390C53C7}" type="parTrans" cxnId="{EA2BC046-2CC4-4B80-A9BB-022FA4EBF0FC}">
      <dgm:prSet/>
      <dgm:spPr/>
      <dgm:t>
        <a:bodyPr/>
        <a:lstStyle/>
        <a:p>
          <a:endParaRPr lang="en-GB"/>
        </a:p>
      </dgm:t>
    </dgm:pt>
    <dgm:pt modelId="{468BF0E7-A8D0-48A2-9D76-35EE296A3845}" type="sibTrans" cxnId="{EA2BC046-2CC4-4B80-A9BB-022FA4EBF0FC}">
      <dgm:prSet/>
      <dgm:spPr/>
      <dgm:t>
        <a:bodyPr/>
        <a:lstStyle/>
        <a:p>
          <a:endParaRPr lang="en-GB"/>
        </a:p>
      </dgm:t>
    </dgm:pt>
    <dgm:pt modelId="{6F812D1A-EAED-417B-AB72-60046AD92C8B}">
      <dgm:prSet phldrT="[Text]"/>
      <dgm:spPr/>
      <dgm:t>
        <a:bodyPr/>
        <a:lstStyle/>
        <a:p>
          <a:r>
            <a:rPr lang="en-IN" dirty="0" smtClean="0"/>
            <a:t>Service and support functions are being increasingly Internationalised. </a:t>
          </a:r>
          <a:endParaRPr lang="en-GB" dirty="0"/>
        </a:p>
      </dgm:t>
    </dgm:pt>
    <dgm:pt modelId="{5A47097A-CB30-418C-894F-6C342E42E996}" type="parTrans" cxnId="{C970E4D5-FAF7-4D9C-8DB3-303B06FFD6AD}">
      <dgm:prSet/>
      <dgm:spPr/>
      <dgm:t>
        <a:bodyPr/>
        <a:lstStyle/>
        <a:p>
          <a:endParaRPr lang="en-GB"/>
        </a:p>
      </dgm:t>
    </dgm:pt>
    <dgm:pt modelId="{B0516EF2-D4DE-4F22-8BB2-8174D53FF852}" type="sibTrans" cxnId="{C970E4D5-FAF7-4D9C-8DB3-303B06FFD6AD}">
      <dgm:prSet/>
      <dgm:spPr/>
      <dgm:t>
        <a:bodyPr/>
        <a:lstStyle/>
        <a:p>
          <a:endParaRPr lang="en-GB"/>
        </a:p>
      </dgm:t>
    </dgm:pt>
    <dgm:pt modelId="{DF33FA37-F1A1-4427-A81E-3789F1AE22B6}" type="pres">
      <dgm:prSet presAssocID="{E280EA15-8453-4CC5-ABC2-6C9C780CFE55}" presName="Name0" presStyleCnt="0">
        <dgm:presLayoutVars>
          <dgm:dir/>
          <dgm:animLvl val="lvl"/>
          <dgm:resizeHandles val="exact"/>
        </dgm:presLayoutVars>
      </dgm:prSet>
      <dgm:spPr/>
      <dgm:t>
        <a:bodyPr/>
        <a:lstStyle/>
        <a:p>
          <a:endParaRPr lang="en-GB"/>
        </a:p>
      </dgm:t>
    </dgm:pt>
    <dgm:pt modelId="{E14537EA-A370-4AA7-8B5A-A2A361965239}" type="pres">
      <dgm:prSet presAssocID="{4CBCCBF3-5AF2-4FEE-9A60-AE0E701EEC89}" presName="composite" presStyleCnt="0"/>
      <dgm:spPr/>
    </dgm:pt>
    <dgm:pt modelId="{C7E101DD-2BC6-4F3D-BBC5-A67032384922}" type="pres">
      <dgm:prSet presAssocID="{4CBCCBF3-5AF2-4FEE-9A60-AE0E701EEC89}" presName="parTx" presStyleLbl="alignNode1" presStyleIdx="0" presStyleCnt="3" custScaleY="100000" custLinFactY="-31400" custLinFactNeighborX="-103" custLinFactNeighborY="-100000">
        <dgm:presLayoutVars>
          <dgm:chMax val="0"/>
          <dgm:chPref val="0"/>
          <dgm:bulletEnabled val="1"/>
        </dgm:presLayoutVars>
      </dgm:prSet>
      <dgm:spPr/>
      <dgm:t>
        <a:bodyPr/>
        <a:lstStyle/>
        <a:p>
          <a:endParaRPr lang="en-GB"/>
        </a:p>
      </dgm:t>
    </dgm:pt>
    <dgm:pt modelId="{7C308152-C204-494F-8F75-5730CBAE134D}" type="pres">
      <dgm:prSet presAssocID="{4CBCCBF3-5AF2-4FEE-9A60-AE0E701EEC89}" presName="desTx" presStyleLbl="alignAccFollowNode1" presStyleIdx="0" presStyleCnt="3" custScaleX="98775" custScaleY="97919" custLinFactNeighborX="-3112" custLinFactNeighborY="27139">
        <dgm:presLayoutVars>
          <dgm:bulletEnabled val="1"/>
        </dgm:presLayoutVars>
      </dgm:prSet>
      <dgm:spPr/>
      <dgm:t>
        <a:bodyPr/>
        <a:lstStyle/>
        <a:p>
          <a:endParaRPr lang="en-GB"/>
        </a:p>
      </dgm:t>
    </dgm:pt>
    <dgm:pt modelId="{78972E01-B542-4D2E-8076-9C35CC109F68}" type="pres">
      <dgm:prSet presAssocID="{71DA86C3-DB1B-481D-97F8-2DFCDE8B6EE1}" presName="space" presStyleCnt="0"/>
      <dgm:spPr/>
    </dgm:pt>
    <dgm:pt modelId="{AEEBA35D-AA32-4038-A592-1928F53E19C6}" type="pres">
      <dgm:prSet presAssocID="{B38B8359-6EFF-490E-91A8-A941DFFCD451}" presName="composite" presStyleCnt="0"/>
      <dgm:spPr/>
    </dgm:pt>
    <dgm:pt modelId="{538DF1A4-4DA9-4C8E-992B-6BA18C4D67AD}" type="pres">
      <dgm:prSet presAssocID="{B38B8359-6EFF-490E-91A8-A941DFFCD451}" presName="parTx" presStyleLbl="alignNode1" presStyleIdx="1" presStyleCnt="3" custLinFactY="-255013" custLinFactNeighborX="-4701" custLinFactNeighborY="-300000">
        <dgm:presLayoutVars>
          <dgm:chMax val="0"/>
          <dgm:chPref val="0"/>
          <dgm:bulletEnabled val="1"/>
        </dgm:presLayoutVars>
      </dgm:prSet>
      <dgm:spPr/>
      <dgm:t>
        <a:bodyPr/>
        <a:lstStyle/>
        <a:p>
          <a:endParaRPr lang="en-GB"/>
        </a:p>
      </dgm:t>
    </dgm:pt>
    <dgm:pt modelId="{2C78A912-F820-4FF1-AA7F-24A3D1B27151}" type="pres">
      <dgm:prSet presAssocID="{B38B8359-6EFF-490E-91A8-A941DFFCD451}" presName="desTx" presStyleLbl="alignAccFollowNode1" presStyleIdx="1" presStyleCnt="3" custScaleY="99614" custLinFactNeighborX="-1454" custLinFactNeighborY="7145">
        <dgm:presLayoutVars>
          <dgm:bulletEnabled val="1"/>
        </dgm:presLayoutVars>
      </dgm:prSet>
      <dgm:spPr/>
      <dgm:t>
        <a:bodyPr/>
        <a:lstStyle/>
        <a:p>
          <a:endParaRPr lang="en-GB"/>
        </a:p>
      </dgm:t>
    </dgm:pt>
    <dgm:pt modelId="{6F21CDAB-3889-46BE-9494-484782B80203}" type="pres">
      <dgm:prSet presAssocID="{019DF8DF-1D59-4D09-8D85-4F2FF72EFF8F}" presName="space" presStyleCnt="0"/>
      <dgm:spPr/>
    </dgm:pt>
    <dgm:pt modelId="{65ED6973-8810-43B0-BA34-0E18F1D3072E}" type="pres">
      <dgm:prSet presAssocID="{C259A432-D82F-4E0B-B00F-13C9B6466EE6}" presName="composite" presStyleCnt="0"/>
      <dgm:spPr/>
    </dgm:pt>
    <dgm:pt modelId="{63C48C82-9145-4D76-9D48-2E87B3B4EDDE}" type="pres">
      <dgm:prSet presAssocID="{C259A432-D82F-4E0B-B00F-13C9B6466EE6}" presName="parTx" presStyleLbl="alignNode1" presStyleIdx="2" presStyleCnt="3" custLinFactY="-250244" custLinFactNeighborX="-3221" custLinFactNeighborY="-300000">
        <dgm:presLayoutVars>
          <dgm:chMax val="0"/>
          <dgm:chPref val="0"/>
          <dgm:bulletEnabled val="1"/>
        </dgm:presLayoutVars>
      </dgm:prSet>
      <dgm:spPr/>
      <dgm:t>
        <a:bodyPr/>
        <a:lstStyle/>
        <a:p>
          <a:endParaRPr lang="en-GB"/>
        </a:p>
      </dgm:t>
    </dgm:pt>
    <dgm:pt modelId="{894D872D-5FB9-4DCF-A958-AA9CCFD05811}" type="pres">
      <dgm:prSet presAssocID="{C259A432-D82F-4E0B-B00F-13C9B6466EE6}" presName="desTx" presStyleLbl="alignAccFollowNode1" presStyleIdx="2" presStyleCnt="3" custLinFactY="200000" custLinFactNeighborX="-182" custLinFactNeighborY="246422">
        <dgm:presLayoutVars>
          <dgm:bulletEnabled val="1"/>
        </dgm:presLayoutVars>
      </dgm:prSet>
      <dgm:spPr/>
      <dgm:t>
        <a:bodyPr/>
        <a:lstStyle/>
        <a:p>
          <a:endParaRPr lang="en-GB"/>
        </a:p>
      </dgm:t>
    </dgm:pt>
  </dgm:ptLst>
  <dgm:cxnLst>
    <dgm:cxn modelId="{03B4E6D4-137F-4D55-9E09-936CA25F93BA}" srcId="{4CBCCBF3-5AF2-4FEE-9A60-AE0E701EEC89}" destId="{5E3EA86A-2CB0-4CB4-A00D-0461C33E3495}" srcOrd="2" destOrd="0" parTransId="{C596A0CD-A3DF-460E-9B4D-BEB39DE56648}" sibTransId="{C115A028-68A1-4EE9-B502-B5899D261ECA}"/>
    <dgm:cxn modelId="{1D12BB49-BA08-408C-BBAA-28F8A19957A5}" type="presOf" srcId="{2E76F9A8-BC38-4829-9BB8-B038267A0B59}" destId="{2C78A912-F820-4FF1-AA7F-24A3D1B27151}" srcOrd="0" destOrd="0" presId="urn:microsoft.com/office/officeart/2005/8/layout/hList1"/>
    <dgm:cxn modelId="{D5E4B56C-8A0D-438D-A7C2-A32BB4833DBB}" srcId="{E280EA15-8453-4CC5-ABC2-6C9C780CFE55}" destId="{B38B8359-6EFF-490E-91A8-A941DFFCD451}" srcOrd="1" destOrd="0" parTransId="{F1EC95C2-B897-449B-9DA0-224239C8F40D}" sibTransId="{019DF8DF-1D59-4D09-8D85-4F2FF72EFF8F}"/>
    <dgm:cxn modelId="{6E96A7E8-A55F-4A9C-A7A5-98ED8DB56CCB}" srcId="{B38B8359-6EFF-490E-91A8-A941DFFCD451}" destId="{0E2E99E9-F3CF-4727-994A-664EA9056DF4}" srcOrd="2" destOrd="0" parTransId="{6A81FE41-F498-47C6-83A8-3D1AFC733C63}" sibTransId="{12698253-32FA-4E89-AD10-079C4AC2BD80}"/>
    <dgm:cxn modelId="{8916775F-BA7D-4A85-8376-3F0E3F4682F9}" type="presOf" srcId="{83919CEF-61CB-40AF-8453-B244BC05D7FF}" destId="{2C78A912-F820-4FF1-AA7F-24A3D1B27151}" srcOrd="0" destOrd="3" presId="urn:microsoft.com/office/officeart/2005/8/layout/hList1"/>
    <dgm:cxn modelId="{EA2BC046-2CC4-4B80-A9BB-022FA4EBF0FC}" srcId="{B38B8359-6EFF-490E-91A8-A941DFFCD451}" destId="{83919CEF-61CB-40AF-8453-B244BC05D7FF}" srcOrd="3" destOrd="0" parTransId="{D5E230BE-A17E-4097-BC37-3CB0390C53C7}" sibTransId="{468BF0E7-A8D0-48A2-9D76-35EE296A3845}"/>
    <dgm:cxn modelId="{C0C877CE-426A-4C1E-9FA3-2C13FB64EB9B}" type="presOf" srcId="{E280EA15-8453-4CC5-ABC2-6C9C780CFE55}" destId="{DF33FA37-F1A1-4427-A81E-3789F1AE22B6}" srcOrd="0" destOrd="0" presId="urn:microsoft.com/office/officeart/2005/8/layout/hList1"/>
    <dgm:cxn modelId="{3F2E2962-E649-4C7C-81E6-08633A840C11}" srcId="{4CBCCBF3-5AF2-4FEE-9A60-AE0E701EEC89}" destId="{84773A9E-ABE6-49A0-9120-D32888635155}" srcOrd="3" destOrd="0" parTransId="{ABC85835-A23D-421A-9830-BA7EB40BD7F3}" sibTransId="{D2579D6B-42DC-4762-9D36-675B91CEEB51}"/>
    <dgm:cxn modelId="{AD6A581A-100E-4012-848A-51DAE4DCCD5E}" type="presOf" srcId="{4CBCCBF3-5AF2-4FEE-9A60-AE0E701EEC89}" destId="{C7E101DD-2BC6-4F3D-BBC5-A67032384922}" srcOrd="0" destOrd="0" presId="urn:microsoft.com/office/officeart/2005/8/layout/hList1"/>
    <dgm:cxn modelId="{00C15C62-3680-4572-8DD1-9B66F0D32D15}" srcId="{E280EA15-8453-4CC5-ABC2-6C9C780CFE55}" destId="{4CBCCBF3-5AF2-4FEE-9A60-AE0E701EEC89}" srcOrd="0" destOrd="0" parTransId="{CB845CC5-F8CD-44FC-AB61-FA8F50A60F05}" sibTransId="{71DA86C3-DB1B-481D-97F8-2DFCDE8B6EE1}"/>
    <dgm:cxn modelId="{A5DA08C4-1423-4127-986F-412936307E5E}" type="presOf" srcId="{80A504C9-BD18-49DA-8D14-1D9F9EC79CE7}" destId="{2C78A912-F820-4FF1-AA7F-24A3D1B27151}" srcOrd="0" destOrd="1" presId="urn:microsoft.com/office/officeart/2005/8/layout/hList1"/>
    <dgm:cxn modelId="{524B26F2-75D4-476F-B5B7-BD25BDF01431}" type="presOf" srcId="{0E2E99E9-F3CF-4727-994A-664EA9056DF4}" destId="{2C78A912-F820-4FF1-AA7F-24A3D1B27151}" srcOrd="0" destOrd="2" presId="urn:microsoft.com/office/officeart/2005/8/layout/hList1"/>
    <dgm:cxn modelId="{6CE0D62B-65A6-437A-8808-D4818D1E3BEA}" srcId="{4CBCCBF3-5AF2-4FEE-9A60-AE0E701EEC89}" destId="{9DA07DD5-576C-418A-AAA2-E52EE79BB841}" srcOrd="4" destOrd="0" parTransId="{0C1868B0-C600-4B14-83BC-23D3DD151F9F}" sibTransId="{9FA06954-968B-4723-A34D-CAF7AD6874E4}"/>
    <dgm:cxn modelId="{3D2708AA-3A5B-4240-B09A-E5A5812AC368}" type="presOf" srcId="{B38B8359-6EFF-490E-91A8-A941DFFCD451}" destId="{538DF1A4-4DA9-4C8E-992B-6BA18C4D67AD}" srcOrd="0" destOrd="0" presId="urn:microsoft.com/office/officeart/2005/8/layout/hList1"/>
    <dgm:cxn modelId="{79E2F603-D6FB-4E10-A820-9DD505D9F17D}" type="presOf" srcId="{FF25F4B2-4B4C-411A-94DF-A6FA335EB811}" destId="{7C308152-C204-494F-8F75-5730CBAE134D}" srcOrd="0" destOrd="0" presId="urn:microsoft.com/office/officeart/2005/8/layout/hList1"/>
    <dgm:cxn modelId="{247E58E8-67F1-408C-AD9F-2C2D7347B28D}" srcId="{4CBCCBF3-5AF2-4FEE-9A60-AE0E701EEC89}" destId="{FF25F4B2-4B4C-411A-94DF-A6FA335EB811}" srcOrd="0" destOrd="0" parTransId="{CF76ADD7-71C0-4934-A54C-C1E150B2A197}" sibTransId="{415ED933-77FA-4CE6-8E63-24016456B37A}"/>
    <dgm:cxn modelId="{28135167-6A85-491F-80B2-F62A91AAA04A}" type="presOf" srcId="{84773A9E-ABE6-49A0-9120-D32888635155}" destId="{7C308152-C204-494F-8F75-5730CBAE134D}" srcOrd="0" destOrd="3" presId="urn:microsoft.com/office/officeart/2005/8/layout/hList1"/>
    <dgm:cxn modelId="{5BC0AEC3-713C-4EC8-934E-28694EF9BB7F}" type="presOf" srcId="{C259A432-D82F-4E0B-B00F-13C9B6466EE6}" destId="{63C48C82-9145-4D76-9D48-2E87B3B4EDDE}" srcOrd="0" destOrd="0" presId="urn:microsoft.com/office/officeart/2005/8/layout/hList1"/>
    <dgm:cxn modelId="{74CC3B3A-5299-483F-982C-444474627599}" srcId="{C259A432-D82F-4E0B-B00F-13C9B6466EE6}" destId="{E853C987-2B26-4CBF-A2FF-0799432394C1}" srcOrd="0" destOrd="0" parTransId="{ED9B225A-E947-40E5-B433-BC04A003358B}" sibTransId="{D57A7FDC-FDC5-422F-AE32-01CDC4D1ECEB}"/>
    <dgm:cxn modelId="{5F416D0E-B6EB-4E4D-9F52-616DC79C9B4B}" srcId="{E280EA15-8453-4CC5-ABC2-6C9C780CFE55}" destId="{C259A432-D82F-4E0B-B00F-13C9B6466EE6}" srcOrd="2" destOrd="0" parTransId="{8F5FA0F1-46B7-4426-AE3D-62060112A4E3}" sibTransId="{07AB61EC-77EC-4D27-AFC2-445106E381C2}"/>
    <dgm:cxn modelId="{91D45065-9DB8-4F5E-A2F8-7FA93AC25C24}" type="presOf" srcId="{5E3EA86A-2CB0-4CB4-A00D-0461C33E3495}" destId="{7C308152-C204-494F-8F75-5730CBAE134D}" srcOrd="0" destOrd="2" presId="urn:microsoft.com/office/officeart/2005/8/layout/hList1"/>
    <dgm:cxn modelId="{FB665FAC-5F89-4F00-8AC9-1FD4948B3522}" type="presOf" srcId="{9DA07DD5-576C-418A-AAA2-E52EE79BB841}" destId="{7C308152-C204-494F-8F75-5730CBAE134D}" srcOrd="0" destOrd="4" presId="urn:microsoft.com/office/officeart/2005/8/layout/hList1"/>
    <dgm:cxn modelId="{207D5F18-1E10-4292-8C48-AD2C31875462}" srcId="{B38B8359-6EFF-490E-91A8-A941DFFCD451}" destId="{80A504C9-BD18-49DA-8D14-1D9F9EC79CE7}" srcOrd="1" destOrd="0" parTransId="{600CDC99-2EC0-4FAD-86B5-F9B59A5B0344}" sibTransId="{F0342D11-7D07-418A-A406-C59608CD2896}"/>
    <dgm:cxn modelId="{C970E4D5-FAF7-4D9C-8DB3-303B06FFD6AD}" srcId="{C259A432-D82F-4E0B-B00F-13C9B6466EE6}" destId="{6F812D1A-EAED-417B-AB72-60046AD92C8B}" srcOrd="1" destOrd="0" parTransId="{5A47097A-CB30-418C-894F-6C342E42E996}" sibTransId="{B0516EF2-D4DE-4F22-8BB2-8174D53FF852}"/>
    <dgm:cxn modelId="{6844D1FB-74B9-4435-AE2B-53089FDEA44D}" type="presOf" srcId="{E7B49951-0710-494D-93A0-EF2C200A03CF}" destId="{7C308152-C204-494F-8F75-5730CBAE134D}" srcOrd="0" destOrd="1" presId="urn:microsoft.com/office/officeart/2005/8/layout/hList1"/>
    <dgm:cxn modelId="{9619662D-5DA5-4236-86F6-83FA29A89313}" type="presOf" srcId="{E853C987-2B26-4CBF-A2FF-0799432394C1}" destId="{894D872D-5FB9-4DCF-A958-AA9CCFD05811}" srcOrd="0" destOrd="0" presId="urn:microsoft.com/office/officeart/2005/8/layout/hList1"/>
    <dgm:cxn modelId="{F4BC5354-C50B-4ECB-8D84-ECF6AED62772}" srcId="{B38B8359-6EFF-490E-91A8-A941DFFCD451}" destId="{2E76F9A8-BC38-4829-9BB8-B038267A0B59}" srcOrd="0" destOrd="0" parTransId="{03A9560C-63D9-47C2-810F-CD6A46284336}" sibTransId="{9822B1C8-7336-4940-BFC1-117AF10191E9}"/>
    <dgm:cxn modelId="{164B9918-F39F-44DA-943C-4B13C8405897}" type="presOf" srcId="{6F812D1A-EAED-417B-AB72-60046AD92C8B}" destId="{894D872D-5FB9-4DCF-A958-AA9CCFD05811}" srcOrd="0" destOrd="1" presId="urn:microsoft.com/office/officeart/2005/8/layout/hList1"/>
    <dgm:cxn modelId="{AAF0FC8B-729C-445E-B92D-F8C8A5121D15}" srcId="{4CBCCBF3-5AF2-4FEE-9A60-AE0E701EEC89}" destId="{E7B49951-0710-494D-93A0-EF2C200A03CF}" srcOrd="1" destOrd="0" parTransId="{5F61D10B-A6B5-47CC-AC70-9AF76140C521}" sibTransId="{A8407264-765C-43EE-843E-2D8D9FC200D8}"/>
    <dgm:cxn modelId="{2EACE3C9-4D37-4498-934A-7FC617A24B71}" type="presOf" srcId="{3437B9E4-B579-4083-AADD-36013F5DBA8F}" destId="{2C78A912-F820-4FF1-AA7F-24A3D1B27151}" srcOrd="0" destOrd="4" presId="urn:microsoft.com/office/officeart/2005/8/layout/hList1"/>
    <dgm:cxn modelId="{9BDF81BE-F250-444C-8BD1-510B8E737AF4}" srcId="{B38B8359-6EFF-490E-91A8-A941DFFCD451}" destId="{3437B9E4-B579-4083-AADD-36013F5DBA8F}" srcOrd="4" destOrd="0" parTransId="{8258DFFE-2F1D-42BD-8250-8987D8387F91}" sibTransId="{01C090C5-CC89-4B69-A1CA-1945B7857890}"/>
    <dgm:cxn modelId="{5A59ACFD-6F64-41BF-AC38-17242A7161BC}" type="presParOf" srcId="{DF33FA37-F1A1-4427-A81E-3789F1AE22B6}" destId="{E14537EA-A370-4AA7-8B5A-A2A361965239}" srcOrd="0" destOrd="0" presId="urn:microsoft.com/office/officeart/2005/8/layout/hList1"/>
    <dgm:cxn modelId="{0F5E23EE-5CAD-4569-931B-33E6F41E84A4}" type="presParOf" srcId="{E14537EA-A370-4AA7-8B5A-A2A361965239}" destId="{C7E101DD-2BC6-4F3D-BBC5-A67032384922}" srcOrd="0" destOrd="0" presId="urn:microsoft.com/office/officeart/2005/8/layout/hList1"/>
    <dgm:cxn modelId="{0CDD2A08-1FC7-4DF4-945D-9EBCB3808535}" type="presParOf" srcId="{E14537EA-A370-4AA7-8B5A-A2A361965239}" destId="{7C308152-C204-494F-8F75-5730CBAE134D}" srcOrd="1" destOrd="0" presId="urn:microsoft.com/office/officeart/2005/8/layout/hList1"/>
    <dgm:cxn modelId="{346D2817-B783-4066-B64A-898EB77EA1BD}" type="presParOf" srcId="{DF33FA37-F1A1-4427-A81E-3789F1AE22B6}" destId="{78972E01-B542-4D2E-8076-9C35CC109F68}" srcOrd="1" destOrd="0" presId="urn:microsoft.com/office/officeart/2005/8/layout/hList1"/>
    <dgm:cxn modelId="{B369B68C-20E3-492F-B68F-59794F570B92}" type="presParOf" srcId="{DF33FA37-F1A1-4427-A81E-3789F1AE22B6}" destId="{AEEBA35D-AA32-4038-A592-1928F53E19C6}" srcOrd="2" destOrd="0" presId="urn:microsoft.com/office/officeart/2005/8/layout/hList1"/>
    <dgm:cxn modelId="{B01B78CE-FDFA-4699-AF87-6E380011BD7A}" type="presParOf" srcId="{AEEBA35D-AA32-4038-A592-1928F53E19C6}" destId="{538DF1A4-4DA9-4C8E-992B-6BA18C4D67AD}" srcOrd="0" destOrd="0" presId="urn:microsoft.com/office/officeart/2005/8/layout/hList1"/>
    <dgm:cxn modelId="{F3456F73-175E-44F2-8860-1E2753C2B6BC}" type="presParOf" srcId="{AEEBA35D-AA32-4038-A592-1928F53E19C6}" destId="{2C78A912-F820-4FF1-AA7F-24A3D1B27151}" srcOrd="1" destOrd="0" presId="urn:microsoft.com/office/officeart/2005/8/layout/hList1"/>
    <dgm:cxn modelId="{92EEC315-B054-4137-92BB-0618AC98A831}" type="presParOf" srcId="{DF33FA37-F1A1-4427-A81E-3789F1AE22B6}" destId="{6F21CDAB-3889-46BE-9494-484782B80203}" srcOrd="3" destOrd="0" presId="urn:microsoft.com/office/officeart/2005/8/layout/hList1"/>
    <dgm:cxn modelId="{235866F5-592B-417C-A0A7-B005FCE641B8}" type="presParOf" srcId="{DF33FA37-F1A1-4427-A81E-3789F1AE22B6}" destId="{65ED6973-8810-43B0-BA34-0E18F1D3072E}" srcOrd="4" destOrd="0" presId="urn:microsoft.com/office/officeart/2005/8/layout/hList1"/>
    <dgm:cxn modelId="{BF224744-D4E4-4BB0-B349-4639F2E1BD41}" type="presParOf" srcId="{65ED6973-8810-43B0-BA34-0E18F1D3072E}" destId="{63C48C82-9145-4D76-9D48-2E87B3B4EDDE}" srcOrd="0" destOrd="0" presId="urn:microsoft.com/office/officeart/2005/8/layout/hList1"/>
    <dgm:cxn modelId="{F3E393D9-1588-4362-B655-AFD30E3F4080}" type="presParOf" srcId="{65ED6973-8810-43B0-BA34-0E18F1D3072E}" destId="{894D872D-5FB9-4DCF-A958-AA9CCFD0581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EE9FD4-52B8-4419-B6B0-56F36EE66665}">
      <dsp:nvSpPr>
        <dsp:cNvPr id="0" name=""/>
        <dsp:cNvSpPr/>
      </dsp:nvSpPr>
      <dsp:spPr>
        <a:xfrm>
          <a:off x="3990589" y="1007205"/>
          <a:ext cx="1228630" cy="423507"/>
        </a:xfrm>
        <a:custGeom>
          <a:avLst/>
          <a:gdLst/>
          <a:ahLst/>
          <a:cxnLst/>
          <a:rect l="0" t="0" r="0" b="0"/>
          <a:pathLst>
            <a:path>
              <a:moveTo>
                <a:pt x="0" y="0"/>
              </a:moveTo>
              <a:lnTo>
                <a:pt x="0" y="211994"/>
              </a:lnTo>
              <a:lnTo>
                <a:pt x="1228630" y="211994"/>
              </a:lnTo>
              <a:lnTo>
                <a:pt x="1228630" y="423507"/>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943021-761E-4459-95E7-B0166E24DB86}">
      <dsp:nvSpPr>
        <dsp:cNvPr id="0" name=""/>
        <dsp:cNvSpPr/>
      </dsp:nvSpPr>
      <dsp:spPr>
        <a:xfrm>
          <a:off x="2781780" y="1007205"/>
          <a:ext cx="1208808" cy="423507"/>
        </a:xfrm>
        <a:custGeom>
          <a:avLst/>
          <a:gdLst/>
          <a:ahLst/>
          <a:cxnLst/>
          <a:rect l="0" t="0" r="0" b="0"/>
          <a:pathLst>
            <a:path>
              <a:moveTo>
                <a:pt x="1208808" y="0"/>
              </a:moveTo>
              <a:lnTo>
                <a:pt x="1208808" y="211994"/>
              </a:lnTo>
              <a:lnTo>
                <a:pt x="0" y="211994"/>
              </a:lnTo>
              <a:lnTo>
                <a:pt x="0" y="423507"/>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759387-F869-462F-AD7F-061922806FED}">
      <dsp:nvSpPr>
        <dsp:cNvPr id="0" name=""/>
        <dsp:cNvSpPr/>
      </dsp:nvSpPr>
      <dsp:spPr>
        <a:xfrm>
          <a:off x="2113771" y="0"/>
          <a:ext cx="3753635" cy="100720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IN" sz="2200" kern="1200" dirty="0" smtClean="0">
              <a:solidFill>
                <a:schemeClr val="tx1"/>
              </a:solidFill>
            </a:rPr>
            <a:t>TWO ALTERNATIVE LOCATION STRATEGY FOR INTERNATIONAL FIRM</a:t>
          </a:r>
          <a:endParaRPr lang="en-GB" sz="2200" kern="1200" dirty="0">
            <a:solidFill>
              <a:schemeClr val="tx1"/>
            </a:solidFill>
          </a:endParaRPr>
        </a:p>
      </dsp:txBody>
      <dsp:txXfrm>
        <a:off x="2113771" y="0"/>
        <a:ext cx="3753635" cy="1007205"/>
      </dsp:txXfrm>
    </dsp:sp>
    <dsp:sp modelId="{4993C282-6FBA-4EEA-AC34-4EF5A887C642}">
      <dsp:nvSpPr>
        <dsp:cNvPr id="0" name=""/>
        <dsp:cNvSpPr/>
      </dsp:nvSpPr>
      <dsp:spPr>
        <a:xfrm>
          <a:off x="1774574" y="1430713"/>
          <a:ext cx="2014411" cy="100720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IN" sz="2200" kern="1200" dirty="0" smtClean="0">
              <a:solidFill>
                <a:schemeClr val="tx1"/>
              </a:solidFill>
            </a:rPr>
            <a:t>CENTRALISED LOCATION</a:t>
          </a:r>
          <a:endParaRPr lang="en-GB" sz="2200" kern="1200" dirty="0">
            <a:solidFill>
              <a:schemeClr val="tx1"/>
            </a:solidFill>
          </a:endParaRPr>
        </a:p>
      </dsp:txBody>
      <dsp:txXfrm>
        <a:off x="1774574" y="1430713"/>
        <a:ext cx="2014411" cy="1007205"/>
      </dsp:txXfrm>
    </dsp:sp>
    <dsp:sp modelId="{BE630E0E-8D5A-4DDE-8C78-05A1489DDAB0}">
      <dsp:nvSpPr>
        <dsp:cNvPr id="0" name=""/>
        <dsp:cNvSpPr/>
      </dsp:nvSpPr>
      <dsp:spPr>
        <a:xfrm>
          <a:off x="4212013" y="1430713"/>
          <a:ext cx="2014411" cy="100720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IN" sz="2200" kern="1200" dirty="0" smtClean="0">
              <a:solidFill>
                <a:schemeClr val="tx1"/>
              </a:solidFill>
            </a:rPr>
            <a:t>DECENTRALISED LOCATION</a:t>
          </a:r>
          <a:endParaRPr lang="en-GB" sz="2200" kern="1200" dirty="0">
            <a:solidFill>
              <a:schemeClr val="tx1"/>
            </a:solidFill>
          </a:endParaRPr>
        </a:p>
      </dsp:txBody>
      <dsp:txXfrm>
        <a:off x="4212013" y="1430713"/>
        <a:ext cx="2014411" cy="10072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34C520-8C87-47AA-9BCA-097D980C6CE3}">
      <dsp:nvSpPr>
        <dsp:cNvPr id="0" name=""/>
        <dsp:cNvSpPr/>
      </dsp:nvSpPr>
      <dsp:spPr>
        <a:xfrm rot="5400000">
          <a:off x="5079501" y="-2107703"/>
          <a:ext cx="1295399" cy="5663212"/>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en-IN" sz="1200" kern="1200" dirty="0" smtClean="0"/>
            <a:t>Nature of Product- weight, size, perishability  etc.</a:t>
          </a:r>
          <a:endParaRPr lang="en-GB" sz="1200" kern="1200" dirty="0"/>
        </a:p>
        <a:p>
          <a:pPr marL="114300" lvl="1" indent="-114300" algn="l" defTabSz="533400">
            <a:lnSpc>
              <a:spcPct val="90000"/>
            </a:lnSpc>
            <a:spcBef>
              <a:spcPct val="0"/>
            </a:spcBef>
            <a:spcAft>
              <a:spcPct val="15000"/>
            </a:spcAft>
            <a:buChar char="••"/>
          </a:pPr>
          <a:r>
            <a:rPr lang="en-IN" sz="1200" kern="1200" dirty="0" smtClean="0"/>
            <a:t>Availability of Raw material- skilled labour, power, transport etc.</a:t>
          </a:r>
          <a:endParaRPr lang="en-GB" sz="1200" kern="1200" dirty="0"/>
        </a:p>
        <a:p>
          <a:pPr marL="114300" lvl="1" indent="-114300" algn="l" defTabSz="533400">
            <a:lnSpc>
              <a:spcPct val="90000"/>
            </a:lnSpc>
            <a:spcBef>
              <a:spcPct val="0"/>
            </a:spcBef>
            <a:spcAft>
              <a:spcPct val="15000"/>
            </a:spcAft>
            <a:buChar char="••"/>
          </a:pPr>
          <a:r>
            <a:rPr lang="en-IN" sz="1200" kern="1200" dirty="0" smtClean="0"/>
            <a:t>Technology-</a:t>
          </a:r>
          <a:endParaRPr lang="en-GB" sz="1200" kern="1200" dirty="0"/>
        </a:p>
        <a:p>
          <a:pPr marL="114300" lvl="1" indent="-114300" algn="l" defTabSz="533400">
            <a:lnSpc>
              <a:spcPct val="90000"/>
            </a:lnSpc>
            <a:spcBef>
              <a:spcPct val="0"/>
            </a:spcBef>
            <a:spcAft>
              <a:spcPct val="15000"/>
            </a:spcAft>
            <a:buChar char="••"/>
          </a:pPr>
          <a:r>
            <a:rPr lang="en-IN" sz="1200" kern="1200" dirty="0" smtClean="0"/>
            <a:t>Product Life Cycle</a:t>
          </a:r>
          <a:endParaRPr lang="en-GB" sz="1200" kern="1200" dirty="0"/>
        </a:p>
      </dsp:txBody>
      <dsp:txXfrm rot="-5400000">
        <a:off x="2895595" y="139439"/>
        <a:ext cx="5599976" cy="1168927"/>
      </dsp:txXfrm>
    </dsp:sp>
    <dsp:sp modelId="{E804755F-10DD-476A-A6A9-0DF91882BB09}">
      <dsp:nvSpPr>
        <dsp:cNvPr id="0" name=""/>
        <dsp:cNvSpPr/>
      </dsp:nvSpPr>
      <dsp:spPr>
        <a:xfrm>
          <a:off x="0" y="533405"/>
          <a:ext cx="2794949" cy="68032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en-IN" sz="1900" kern="1200" dirty="0" smtClean="0">
              <a:solidFill>
                <a:schemeClr val="tx1"/>
              </a:solidFill>
            </a:rPr>
            <a:t>1. Production Related factors</a:t>
          </a:r>
          <a:endParaRPr lang="en-GB" sz="1900" kern="1200" dirty="0">
            <a:solidFill>
              <a:schemeClr val="tx1"/>
            </a:solidFill>
          </a:endParaRPr>
        </a:p>
      </dsp:txBody>
      <dsp:txXfrm>
        <a:off x="33211" y="566616"/>
        <a:ext cx="2728527" cy="613905"/>
      </dsp:txXfrm>
    </dsp:sp>
    <dsp:sp modelId="{B10FF7B2-E061-4D5B-AEEF-395BB2A40ADC}">
      <dsp:nvSpPr>
        <dsp:cNvPr id="0" name=""/>
        <dsp:cNvSpPr/>
      </dsp:nvSpPr>
      <dsp:spPr>
        <a:xfrm rot="5400000">
          <a:off x="4927093" y="-659894"/>
          <a:ext cx="1295399" cy="5510784"/>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en-IN" sz="1200" kern="1200" dirty="0" smtClean="0"/>
            <a:t>Demand Pattern- Product with decline demand if often produced in developing countries. E.g.- Suzuki produced </a:t>
          </a:r>
          <a:r>
            <a:rPr lang="en-IN" sz="1200" kern="1200" dirty="0" err="1" smtClean="0"/>
            <a:t>Maruti</a:t>
          </a:r>
          <a:r>
            <a:rPr lang="en-IN" sz="1200" kern="1200" dirty="0" smtClean="0"/>
            <a:t> 800 in India. </a:t>
          </a:r>
          <a:endParaRPr lang="en-GB" sz="1200" kern="1200" dirty="0"/>
        </a:p>
        <a:p>
          <a:pPr marL="114300" lvl="1" indent="-114300" algn="l" defTabSz="533400">
            <a:lnSpc>
              <a:spcPct val="90000"/>
            </a:lnSpc>
            <a:spcBef>
              <a:spcPct val="0"/>
            </a:spcBef>
            <a:spcAft>
              <a:spcPct val="15000"/>
            </a:spcAft>
            <a:buChar char="••"/>
          </a:pPr>
          <a:r>
            <a:rPr lang="en-IN" sz="1200" kern="1200" dirty="0" smtClean="0"/>
            <a:t>Market Size and potential-</a:t>
          </a:r>
          <a:endParaRPr lang="en-GB" sz="1200" kern="1200" dirty="0"/>
        </a:p>
        <a:p>
          <a:pPr marL="114300" lvl="1" indent="-114300" algn="l" defTabSz="533400">
            <a:lnSpc>
              <a:spcPct val="90000"/>
            </a:lnSpc>
            <a:spcBef>
              <a:spcPct val="0"/>
            </a:spcBef>
            <a:spcAft>
              <a:spcPct val="15000"/>
            </a:spcAft>
            <a:buChar char="••"/>
          </a:pPr>
          <a:r>
            <a:rPr lang="en-IN" sz="1200" kern="1200" dirty="0" smtClean="0"/>
            <a:t>Customer Feedback- can quickly respond.</a:t>
          </a:r>
          <a:endParaRPr lang="en-GB" sz="1200" kern="1200" dirty="0"/>
        </a:p>
      </dsp:txBody>
      <dsp:txXfrm rot="-5400000">
        <a:off x="2819401" y="1511034"/>
        <a:ext cx="5447548" cy="1168927"/>
      </dsp:txXfrm>
    </dsp:sp>
    <dsp:sp modelId="{CCAB8CA3-7B7B-472A-B494-3EC040704E19}">
      <dsp:nvSpPr>
        <dsp:cNvPr id="0" name=""/>
        <dsp:cNvSpPr/>
      </dsp:nvSpPr>
      <dsp:spPr>
        <a:xfrm>
          <a:off x="5" y="1676393"/>
          <a:ext cx="2691415" cy="73400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en-IN" sz="1900" kern="1200" dirty="0" smtClean="0">
              <a:solidFill>
                <a:schemeClr val="tx1"/>
              </a:solidFill>
            </a:rPr>
            <a:t>2. Market Related factors</a:t>
          </a:r>
          <a:endParaRPr lang="en-GB" sz="1900" kern="1200" dirty="0">
            <a:solidFill>
              <a:schemeClr val="tx1"/>
            </a:solidFill>
          </a:endParaRPr>
        </a:p>
      </dsp:txBody>
      <dsp:txXfrm>
        <a:off x="35836" y="1712224"/>
        <a:ext cx="2619753" cy="662344"/>
      </dsp:txXfrm>
    </dsp:sp>
    <dsp:sp modelId="{FB8230CB-8B45-4EE8-8715-43A13E5FBD92}">
      <dsp:nvSpPr>
        <dsp:cNvPr id="0" name=""/>
        <dsp:cNvSpPr/>
      </dsp:nvSpPr>
      <dsp:spPr>
        <a:xfrm rot="5400000">
          <a:off x="5003177" y="635598"/>
          <a:ext cx="1295762" cy="5663377"/>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en-IN" sz="1200" kern="1200" dirty="0" smtClean="0"/>
            <a:t>Political Factors</a:t>
          </a:r>
          <a:endParaRPr lang="en-GB" sz="1200" kern="1200" dirty="0"/>
        </a:p>
        <a:p>
          <a:pPr marL="114300" lvl="1" indent="-114300" algn="l" defTabSz="533400">
            <a:lnSpc>
              <a:spcPct val="90000"/>
            </a:lnSpc>
            <a:spcBef>
              <a:spcPct val="0"/>
            </a:spcBef>
            <a:spcAft>
              <a:spcPct val="15000"/>
            </a:spcAft>
            <a:buChar char="••"/>
          </a:pPr>
          <a:r>
            <a:rPr lang="en-IN" sz="1200" kern="1200" dirty="0" smtClean="0"/>
            <a:t>Availability of Inputs- Several IT firms have preferred India due to low cost software professionals.</a:t>
          </a:r>
          <a:endParaRPr lang="en-GB" sz="1200" kern="1200" dirty="0"/>
        </a:p>
        <a:p>
          <a:pPr marL="114300" lvl="1" indent="-114300" algn="l" defTabSz="533400">
            <a:lnSpc>
              <a:spcPct val="90000"/>
            </a:lnSpc>
            <a:spcBef>
              <a:spcPct val="0"/>
            </a:spcBef>
            <a:spcAft>
              <a:spcPct val="15000"/>
            </a:spcAft>
            <a:buChar char="••"/>
          </a:pPr>
          <a:r>
            <a:rPr lang="en-IN" sz="1200" kern="1200" smtClean="0"/>
            <a:t>Country of Origin- USA and Japan are known for quality.</a:t>
          </a:r>
          <a:endParaRPr lang="en-GB" sz="1200" kern="1200" dirty="0"/>
        </a:p>
        <a:p>
          <a:pPr marL="114300" lvl="1" indent="-114300" algn="l" defTabSz="533400">
            <a:lnSpc>
              <a:spcPct val="90000"/>
            </a:lnSpc>
            <a:spcBef>
              <a:spcPct val="0"/>
            </a:spcBef>
            <a:spcAft>
              <a:spcPct val="15000"/>
            </a:spcAft>
            <a:buChar char="••"/>
          </a:pPr>
          <a:r>
            <a:rPr lang="en-IN" sz="1200" kern="1200" smtClean="0"/>
            <a:t>Social and Cultural factors</a:t>
          </a:r>
          <a:endParaRPr lang="en-GB" sz="1200" kern="1200" dirty="0"/>
        </a:p>
        <a:p>
          <a:pPr marL="114300" lvl="1" indent="-114300" algn="l" defTabSz="533400">
            <a:lnSpc>
              <a:spcPct val="90000"/>
            </a:lnSpc>
            <a:spcBef>
              <a:spcPct val="0"/>
            </a:spcBef>
            <a:spcAft>
              <a:spcPct val="15000"/>
            </a:spcAft>
            <a:buChar char="••"/>
          </a:pPr>
          <a:r>
            <a:rPr lang="en-IN" sz="1200" kern="1200" dirty="0" smtClean="0"/>
            <a:t>Cost in logistics</a:t>
          </a:r>
          <a:endParaRPr lang="en-GB" sz="1200" kern="1200" dirty="0"/>
        </a:p>
      </dsp:txBody>
      <dsp:txXfrm rot="-5400000">
        <a:off x="2819370" y="2882659"/>
        <a:ext cx="5600123" cy="1169254"/>
      </dsp:txXfrm>
    </dsp:sp>
    <dsp:sp modelId="{44CC3910-812D-45BC-9BE1-EA1CF71F4BEF}">
      <dsp:nvSpPr>
        <dsp:cNvPr id="0" name=""/>
        <dsp:cNvSpPr/>
      </dsp:nvSpPr>
      <dsp:spPr>
        <a:xfrm>
          <a:off x="228592" y="2895595"/>
          <a:ext cx="2386827" cy="74223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en-IN" sz="1900" kern="1200" dirty="0" smtClean="0">
              <a:solidFill>
                <a:schemeClr val="tx1"/>
              </a:solidFill>
            </a:rPr>
            <a:t>3. Country Related Factors</a:t>
          </a:r>
          <a:endParaRPr lang="en-GB" sz="1900" kern="1200" dirty="0">
            <a:solidFill>
              <a:schemeClr val="tx1"/>
            </a:solidFill>
          </a:endParaRPr>
        </a:p>
      </dsp:txBody>
      <dsp:txXfrm>
        <a:off x="264825" y="2931828"/>
        <a:ext cx="2314361" cy="669765"/>
      </dsp:txXfrm>
    </dsp:sp>
    <dsp:sp modelId="{F0E16CDD-83A2-477C-8EDD-41F1D80DE971}">
      <dsp:nvSpPr>
        <dsp:cNvPr id="0" name=""/>
        <dsp:cNvSpPr/>
      </dsp:nvSpPr>
      <dsp:spPr>
        <a:xfrm>
          <a:off x="132790" y="4075772"/>
          <a:ext cx="8015814" cy="74223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en-IN" sz="1900" kern="1200" dirty="0" smtClean="0">
              <a:solidFill>
                <a:schemeClr val="tx1"/>
              </a:solidFill>
            </a:rPr>
            <a:t>4. Organisational factors </a:t>
          </a:r>
          <a:r>
            <a:rPr lang="en-IN" sz="1900" kern="1200" dirty="0" smtClean="0"/>
            <a:t>like nature of the firm whether its is a multinational corporation, global corporation of transnational corporation. </a:t>
          </a:r>
          <a:endParaRPr lang="en-GB" sz="1900" kern="1200" dirty="0"/>
        </a:p>
      </dsp:txBody>
      <dsp:txXfrm>
        <a:off x="169023" y="4112005"/>
        <a:ext cx="7943348" cy="6697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FF333F-17C8-4954-8FDC-5B3AB385B684}">
      <dsp:nvSpPr>
        <dsp:cNvPr id="0" name=""/>
        <dsp:cNvSpPr/>
      </dsp:nvSpPr>
      <dsp:spPr>
        <a:xfrm rot="16200000">
          <a:off x="1047172" y="-1047172"/>
          <a:ext cx="2249054" cy="4343400"/>
        </a:xfrm>
        <a:prstGeom prst="round1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endParaRPr lang="en-IN" sz="1800" kern="1200" dirty="0" smtClean="0"/>
        </a:p>
        <a:p>
          <a:pPr lvl="0" algn="ctr" defTabSz="800100">
            <a:lnSpc>
              <a:spcPct val="90000"/>
            </a:lnSpc>
            <a:spcBef>
              <a:spcPct val="0"/>
            </a:spcBef>
            <a:spcAft>
              <a:spcPct val="35000"/>
            </a:spcAft>
          </a:pPr>
          <a:endParaRPr lang="en-IN" sz="1800" kern="1200" dirty="0" smtClean="0"/>
        </a:p>
        <a:p>
          <a:pPr lvl="0" algn="l" defTabSz="800100">
            <a:lnSpc>
              <a:spcPct val="90000"/>
            </a:lnSpc>
            <a:spcBef>
              <a:spcPct val="0"/>
            </a:spcBef>
            <a:spcAft>
              <a:spcPct val="35000"/>
            </a:spcAft>
          </a:pPr>
          <a:r>
            <a:rPr lang="en-IN" sz="1800" b="1" kern="1200" dirty="0" smtClean="0">
              <a:solidFill>
                <a:schemeClr val="tx1"/>
              </a:solidFill>
            </a:rPr>
            <a:t>Advantages of Making</a:t>
          </a:r>
        </a:p>
        <a:p>
          <a:pPr lvl="0" algn="l" defTabSz="800100">
            <a:lnSpc>
              <a:spcPct val="90000"/>
            </a:lnSpc>
            <a:spcBef>
              <a:spcPct val="0"/>
            </a:spcBef>
            <a:spcAft>
              <a:spcPct val="35000"/>
            </a:spcAft>
          </a:pPr>
          <a:r>
            <a:rPr lang="en-IN" sz="1800" kern="1200" dirty="0" smtClean="0">
              <a:solidFill>
                <a:schemeClr val="tx1"/>
              </a:solidFill>
            </a:rPr>
            <a:t>- Cost Control</a:t>
          </a:r>
        </a:p>
        <a:p>
          <a:pPr lvl="0" algn="l" defTabSz="800100">
            <a:lnSpc>
              <a:spcPct val="90000"/>
            </a:lnSpc>
            <a:spcBef>
              <a:spcPct val="0"/>
            </a:spcBef>
            <a:spcAft>
              <a:spcPct val="35000"/>
            </a:spcAft>
          </a:pPr>
          <a:r>
            <a:rPr lang="en-IN" sz="1800" kern="1200" dirty="0" smtClean="0">
              <a:solidFill>
                <a:schemeClr val="tx1"/>
              </a:solidFill>
            </a:rPr>
            <a:t>- Quality Control</a:t>
          </a:r>
        </a:p>
        <a:p>
          <a:pPr lvl="0" algn="l" defTabSz="800100">
            <a:lnSpc>
              <a:spcPct val="90000"/>
            </a:lnSpc>
            <a:spcBef>
              <a:spcPct val="0"/>
            </a:spcBef>
            <a:spcAft>
              <a:spcPct val="35000"/>
            </a:spcAft>
          </a:pPr>
          <a:r>
            <a:rPr lang="en-IN" sz="1800" kern="1200" dirty="0" smtClean="0">
              <a:solidFill>
                <a:schemeClr val="tx1"/>
              </a:solidFill>
            </a:rPr>
            <a:t>-Control over Supply</a:t>
          </a:r>
        </a:p>
        <a:p>
          <a:pPr lvl="0" algn="l" defTabSz="800100">
            <a:lnSpc>
              <a:spcPct val="90000"/>
            </a:lnSpc>
            <a:spcBef>
              <a:spcPct val="0"/>
            </a:spcBef>
            <a:spcAft>
              <a:spcPct val="35000"/>
            </a:spcAft>
          </a:pPr>
          <a:r>
            <a:rPr lang="en-IN" sz="1800" kern="1200" dirty="0" smtClean="0">
              <a:solidFill>
                <a:schemeClr val="tx1"/>
              </a:solidFill>
            </a:rPr>
            <a:t>- Protection of Technology</a:t>
          </a:r>
        </a:p>
        <a:p>
          <a:pPr lvl="0" algn="l" defTabSz="800100">
            <a:lnSpc>
              <a:spcPct val="90000"/>
            </a:lnSpc>
            <a:spcBef>
              <a:spcPct val="0"/>
            </a:spcBef>
            <a:spcAft>
              <a:spcPct val="35000"/>
            </a:spcAft>
          </a:pPr>
          <a:r>
            <a:rPr lang="en-IN" sz="1800" kern="1200" dirty="0" smtClean="0">
              <a:solidFill>
                <a:schemeClr val="tx1"/>
              </a:solidFill>
            </a:rPr>
            <a:t>- Specialised Investment</a:t>
          </a:r>
        </a:p>
        <a:p>
          <a:pPr lvl="0" algn="l" defTabSz="800100">
            <a:lnSpc>
              <a:spcPct val="90000"/>
            </a:lnSpc>
            <a:spcBef>
              <a:spcPct val="0"/>
            </a:spcBef>
            <a:spcAft>
              <a:spcPct val="35000"/>
            </a:spcAft>
          </a:pPr>
          <a:endParaRPr lang="en-GB" sz="1200" kern="1200" dirty="0">
            <a:solidFill>
              <a:schemeClr val="tx1"/>
            </a:solidFill>
          </a:endParaRPr>
        </a:p>
      </dsp:txBody>
      <dsp:txXfrm rot="5400000">
        <a:off x="-1" y="1"/>
        <a:ext cx="4343400" cy="1686790"/>
      </dsp:txXfrm>
    </dsp:sp>
    <dsp:sp modelId="{A5EC26A3-971B-42A9-9A62-D947C9CE4247}">
      <dsp:nvSpPr>
        <dsp:cNvPr id="0" name=""/>
        <dsp:cNvSpPr/>
      </dsp:nvSpPr>
      <dsp:spPr>
        <a:xfrm>
          <a:off x="4343400" y="0"/>
          <a:ext cx="4343400" cy="2249054"/>
        </a:xfrm>
        <a:prstGeom prst="round1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r" defTabSz="889000">
            <a:lnSpc>
              <a:spcPct val="90000"/>
            </a:lnSpc>
            <a:spcBef>
              <a:spcPct val="0"/>
            </a:spcBef>
            <a:spcAft>
              <a:spcPct val="35000"/>
            </a:spcAft>
          </a:pPr>
          <a:endParaRPr lang="en-IN" sz="2000" b="1" kern="1200" dirty="0" smtClean="0">
            <a:solidFill>
              <a:schemeClr val="tx1"/>
            </a:solidFill>
          </a:endParaRPr>
        </a:p>
        <a:p>
          <a:pPr lvl="0" algn="r" defTabSz="889000">
            <a:lnSpc>
              <a:spcPct val="90000"/>
            </a:lnSpc>
            <a:spcBef>
              <a:spcPct val="0"/>
            </a:spcBef>
            <a:spcAft>
              <a:spcPct val="35000"/>
            </a:spcAft>
          </a:pPr>
          <a:r>
            <a:rPr lang="en-IN" sz="1800" b="1" kern="1200" dirty="0" smtClean="0">
              <a:solidFill>
                <a:schemeClr val="tx1"/>
              </a:solidFill>
            </a:rPr>
            <a:t>Advantages of Buying</a:t>
          </a:r>
        </a:p>
        <a:p>
          <a:pPr lvl="0" algn="r" defTabSz="889000">
            <a:lnSpc>
              <a:spcPct val="90000"/>
            </a:lnSpc>
            <a:spcBef>
              <a:spcPct val="0"/>
            </a:spcBef>
            <a:spcAft>
              <a:spcPct val="35000"/>
            </a:spcAft>
          </a:pPr>
          <a:r>
            <a:rPr lang="en-IN" sz="1800" b="0" kern="1200" dirty="0" smtClean="0">
              <a:solidFill>
                <a:schemeClr val="tx1"/>
              </a:solidFill>
            </a:rPr>
            <a:t>- Lower Cost</a:t>
          </a:r>
        </a:p>
        <a:p>
          <a:pPr lvl="0" algn="r" defTabSz="889000">
            <a:lnSpc>
              <a:spcPct val="90000"/>
            </a:lnSpc>
            <a:spcBef>
              <a:spcPct val="0"/>
            </a:spcBef>
            <a:spcAft>
              <a:spcPct val="35000"/>
            </a:spcAft>
          </a:pPr>
          <a:r>
            <a:rPr lang="en-IN" sz="1800" b="0" kern="1200" dirty="0" smtClean="0">
              <a:solidFill>
                <a:schemeClr val="tx1"/>
              </a:solidFill>
            </a:rPr>
            <a:t>- Wide Choice</a:t>
          </a:r>
        </a:p>
        <a:p>
          <a:pPr lvl="0" algn="r" defTabSz="889000">
            <a:lnSpc>
              <a:spcPct val="90000"/>
            </a:lnSpc>
            <a:spcBef>
              <a:spcPct val="0"/>
            </a:spcBef>
            <a:spcAft>
              <a:spcPct val="35000"/>
            </a:spcAft>
          </a:pPr>
          <a:r>
            <a:rPr lang="en-IN" sz="1800" b="0" kern="1200" dirty="0" smtClean="0">
              <a:solidFill>
                <a:schemeClr val="tx1"/>
              </a:solidFill>
            </a:rPr>
            <a:t>- Concentrate on Core activities</a:t>
          </a:r>
        </a:p>
        <a:p>
          <a:pPr lvl="0" algn="r" defTabSz="889000">
            <a:lnSpc>
              <a:spcPct val="90000"/>
            </a:lnSpc>
            <a:spcBef>
              <a:spcPct val="0"/>
            </a:spcBef>
            <a:spcAft>
              <a:spcPct val="35000"/>
            </a:spcAft>
          </a:pPr>
          <a:r>
            <a:rPr lang="en-IN" sz="1800" b="0" kern="1200" dirty="0" smtClean="0">
              <a:solidFill>
                <a:schemeClr val="tx1"/>
              </a:solidFill>
            </a:rPr>
            <a:t>- Ease of Exit</a:t>
          </a:r>
        </a:p>
        <a:p>
          <a:pPr lvl="0" algn="r" defTabSz="889000">
            <a:lnSpc>
              <a:spcPct val="90000"/>
            </a:lnSpc>
            <a:spcBef>
              <a:spcPct val="0"/>
            </a:spcBef>
            <a:spcAft>
              <a:spcPct val="35000"/>
            </a:spcAft>
          </a:pPr>
          <a:r>
            <a:rPr lang="en-IN" sz="1800" b="0" kern="1200" dirty="0" smtClean="0">
              <a:solidFill>
                <a:schemeClr val="tx1"/>
              </a:solidFill>
            </a:rPr>
            <a:t>-Low impact of recession</a:t>
          </a:r>
          <a:endParaRPr lang="en-GB" sz="1800" b="0" kern="1200" dirty="0">
            <a:solidFill>
              <a:schemeClr val="tx1"/>
            </a:solidFill>
          </a:endParaRPr>
        </a:p>
      </dsp:txBody>
      <dsp:txXfrm>
        <a:off x="4343400" y="0"/>
        <a:ext cx="4343400" cy="1686790"/>
      </dsp:txXfrm>
    </dsp:sp>
    <dsp:sp modelId="{FF87873D-83A6-491B-8EB1-7840219E401F}">
      <dsp:nvSpPr>
        <dsp:cNvPr id="0" name=""/>
        <dsp:cNvSpPr/>
      </dsp:nvSpPr>
      <dsp:spPr>
        <a:xfrm rot="10800000">
          <a:off x="0" y="2249054"/>
          <a:ext cx="4343400" cy="2249054"/>
        </a:xfrm>
        <a:prstGeom prst="round1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en-IN" sz="1800" b="1" kern="1200" dirty="0" smtClean="0">
              <a:solidFill>
                <a:schemeClr val="tx1"/>
              </a:solidFill>
            </a:rPr>
            <a:t>Disadvantages of Making</a:t>
          </a:r>
        </a:p>
        <a:p>
          <a:pPr lvl="0" algn="l" defTabSz="800100">
            <a:lnSpc>
              <a:spcPct val="90000"/>
            </a:lnSpc>
            <a:spcBef>
              <a:spcPct val="0"/>
            </a:spcBef>
            <a:spcAft>
              <a:spcPct val="35000"/>
            </a:spcAft>
          </a:pPr>
          <a:r>
            <a:rPr lang="en-IN" sz="1800" b="0" kern="1200" dirty="0" smtClean="0">
              <a:solidFill>
                <a:schemeClr val="tx1"/>
              </a:solidFill>
            </a:rPr>
            <a:t>- Higher Investment</a:t>
          </a:r>
        </a:p>
        <a:p>
          <a:pPr lvl="0" algn="l" defTabSz="800100">
            <a:lnSpc>
              <a:spcPct val="90000"/>
            </a:lnSpc>
            <a:spcBef>
              <a:spcPct val="0"/>
            </a:spcBef>
            <a:spcAft>
              <a:spcPct val="35000"/>
            </a:spcAft>
          </a:pPr>
          <a:r>
            <a:rPr lang="en-IN" sz="1800" b="0" kern="1200" dirty="0" smtClean="0">
              <a:solidFill>
                <a:schemeClr val="tx1"/>
              </a:solidFill>
            </a:rPr>
            <a:t>- Need for expertise</a:t>
          </a:r>
        </a:p>
        <a:p>
          <a:pPr lvl="0" algn="l" defTabSz="800100">
            <a:lnSpc>
              <a:spcPct val="90000"/>
            </a:lnSpc>
            <a:spcBef>
              <a:spcPct val="0"/>
            </a:spcBef>
            <a:spcAft>
              <a:spcPct val="35000"/>
            </a:spcAft>
          </a:pPr>
          <a:r>
            <a:rPr lang="en-IN" sz="1800" b="0" kern="1200" dirty="0" smtClean="0">
              <a:solidFill>
                <a:schemeClr val="tx1"/>
              </a:solidFill>
            </a:rPr>
            <a:t>- May be inefficient</a:t>
          </a:r>
        </a:p>
        <a:p>
          <a:pPr lvl="0" algn="l" defTabSz="800100">
            <a:lnSpc>
              <a:spcPct val="90000"/>
            </a:lnSpc>
            <a:spcBef>
              <a:spcPct val="0"/>
            </a:spcBef>
            <a:spcAft>
              <a:spcPct val="35000"/>
            </a:spcAft>
          </a:pPr>
          <a:r>
            <a:rPr lang="en-IN" sz="1800" b="0" kern="1200" dirty="0" smtClean="0">
              <a:solidFill>
                <a:schemeClr val="tx1"/>
              </a:solidFill>
            </a:rPr>
            <a:t>- Difficulty of exit</a:t>
          </a:r>
        </a:p>
        <a:p>
          <a:pPr lvl="0" algn="l" defTabSz="800100">
            <a:lnSpc>
              <a:spcPct val="90000"/>
            </a:lnSpc>
            <a:spcBef>
              <a:spcPct val="0"/>
            </a:spcBef>
            <a:spcAft>
              <a:spcPct val="35000"/>
            </a:spcAft>
          </a:pPr>
          <a:r>
            <a:rPr lang="en-IN" sz="1800" b="0" kern="1200" dirty="0" smtClean="0">
              <a:solidFill>
                <a:schemeClr val="tx1"/>
              </a:solidFill>
            </a:rPr>
            <a:t>-High impact of recession</a:t>
          </a:r>
        </a:p>
        <a:p>
          <a:pPr lvl="0" algn="ctr" defTabSz="800100">
            <a:lnSpc>
              <a:spcPct val="90000"/>
            </a:lnSpc>
            <a:spcBef>
              <a:spcPct val="0"/>
            </a:spcBef>
            <a:spcAft>
              <a:spcPct val="35000"/>
            </a:spcAft>
          </a:pPr>
          <a:endParaRPr lang="en-IN" sz="1800" b="0" kern="1200" dirty="0" smtClean="0">
            <a:solidFill>
              <a:schemeClr val="tx1"/>
            </a:solidFill>
          </a:endParaRPr>
        </a:p>
        <a:p>
          <a:pPr lvl="0" algn="ctr" defTabSz="800100">
            <a:lnSpc>
              <a:spcPct val="90000"/>
            </a:lnSpc>
            <a:spcBef>
              <a:spcPct val="0"/>
            </a:spcBef>
            <a:spcAft>
              <a:spcPct val="35000"/>
            </a:spcAft>
          </a:pPr>
          <a:endParaRPr lang="en-GB" sz="1800" b="0" kern="1200" dirty="0">
            <a:solidFill>
              <a:schemeClr val="tx1"/>
            </a:solidFill>
          </a:endParaRPr>
        </a:p>
      </dsp:txBody>
      <dsp:txXfrm rot="10800000">
        <a:off x="0" y="2811318"/>
        <a:ext cx="4343400" cy="1686790"/>
      </dsp:txXfrm>
    </dsp:sp>
    <dsp:sp modelId="{1DD1824D-A406-40B1-91E6-8D7CEFDC907F}">
      <dsp:nvSpPr>
        <dsp:cNvPr id="0" name=""/>
        <dsp:cNvSpPr/>
      </dsp:nvSpPr>
      <dsp:spPr>
        <a:xfrm rot="5400000">
          <a:off x="5390572" y="1201881"/>
          <a:ext cx="2249054" cy="4343400"/>
        </a:xfrm>
        <a:prstGeom prst="round1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r" defTabSz="800100">
            <a:lnSpc>
              <a:spcPct val="90000"/>
            </a:lnSpc>
            <a:spcBef>
              <a:spcPct val="0"/>
            </a:spcBef>
            <a:spcAft>
              <a:spcPct val="35000"/>
            </a:spcAft>
          </a:pPr>
          <a:r>
            <a:rPr lang="en-IN" sz="1800" b="1" kern="1200" dirty="0" smtClean="0">
              <a:solidFill>
                <a:schemeClr val="tx1"/>
              </a:solidFill>
            </a:rPr>
            <a:t>Disadvantages of Buying</a:t>
          </a:r>
        </a:p>
        <a:p>
          <a:pPr lvl="0" algn="r" defTabSz="800100">
            <a:lnSpc>
              <a:spcPct val="90000"/>
            </a:lnSpc>
            <a:spcBef>
              <a:spcPct val="0"/>
            </a:spcBef>
            <a:spcAft>
              <a:spcPct val="35000"/>
            </a:spcAft>
          </a:pPr>
          <a:r>
            <a:rPr lang="en-IN" sz="1800" b="0" kern="1200" dirty="0" smtClean="0">
              <a:solidFill>
                <a:schemeClr val="tx1"/>
              </a:solidFill>
            </a:rPr>
            <a:t>- No control on cost</a:t>
          </a:r>
        </a:p>
        <a:p>
          <a:pPr lvl="0" algn="r" defTabSz="800100">
            <a:lnSpc>
              <a:spcPct val="90000"/>
            </a:lnSpc>
            <a:spcBef>
              <a:spcPct val="0"/>
            </a:spcBef>
            <a:spcAft>
              <a:spcPct val="35000"/>
            </a:spcAft>
          </a:pPr>
          <a:r>
            <a:rPr lang="en-IN" sz="1800" b="0" kern="1200" dirty="0" smtClean="0">
              <a:solidFill>
                <a:schemeClr val="tx1"/>
              </a:solidFill>
            </a:rPr>
            <a:t>- Less control on quality</a:t>
          </a:r>
        </a:p>
        <a:p>
          <a:pPr lvl="0" algn="r" defTabSz="800100">
            <a:lnSpc>
              <a:spcPct val="90000"/>
            </a:lnSpc>
            <a:spcBef>
              <a:spcPct val="0"/>
            </a:spcBef>
            <a:spcAft>
              <a:spcPct val="35000"/>
            </a:spcAft>
          </a:pPr>
          <a:r>
            <a:rPr lang="en-IN" sz="1800" b="0" kern="1200" dirty="0" smtClean="0">
              <a:solidFill>
                <a:schemeClr val="tx1"/>
              </a:solidFill>
            </a:rPr>
            <a:t>- Less control on delivery</a:t>
          </a:r>
        </a:p>
        <a:p>
          <a:pPr lvl="0" algn="r" defTabSz="800100">
            <a:lnSpc>
              <a:spcPct val="90000"/>
            </a:lnSpc>
            <a:spcBef>
              <a:spcPct val="0"/>
            </a:spcBef>
            <a:spcAft>
              <a:spcPct val="35000"/>
            </a:spcAft>
          </a:pPr>
          <a:r>
            <a:rPr lang="en-IN" sz="1800" b="0" kern="1200" dirty="0" smtClean="0">
              <a:solidFill>
                <a:schemeClr val="tx1"/>
              </a:solidFill>
            </a:rPr>
            <a:t>- Less control on technology</a:t>
          </a:r>
        </a:p>
        <a:p>
          <a:pPr lvl="0" algn="r" defTabSz="800100">
            <a:lnSpc>
              <a:spcPct val="90000"/>
            </a:lnSpc>
            <a:spcBef>
              <a:spcPct val="0"/>
            </a:spcBef>
            <a:spcAft>
              <a:spcPct val="35000"/>
            </a:spcAft>
          </a:pPr>
          <a:r>
            <a:rPr lang="en-IN" sz="1800" b="0" kern="1200" dirty="0" smtClean="0">
              <a:solidFill>
                <a:schemeClr val="tx1"/>
              </a:solidFill>
            </a:rPr>
            <a:t>- High bargaining power of suppliers</a:t>
          </a:r>
        </a:p>
        <a:p>
          <a:pPr lvl="0" algn="r" defTabSz="800100">
            <a:lnSpc>
              <a:spcPct val="90000"/>
            </a:lnSpc>
            <a:spcBef>
              <a:spcPct val="0"/>
            </a:spcBef>
            <a:spcAft>
              <a:spcPct val="35000"/>
            </a:spcAft>
          </a:pPr>
          <a:r>
            <a:rPr lang="en-IN" sz="1800" b="0" kern="1200" dirty="0" smtClean="0">
              <a:solidFill>
                <a:schemeClr val="tx1"/>
              </a:solidFill>
            </a:rPr>
            <a:t> </a:t>
          </a:r>
          <a:endParaRPr lang="en-GB" sz="1800" b="0" kern="1200" dirty="0">
            <a:solidFill>
              <a:schemeClr val="tx1"/>
            </a:solidFill>
          </a:endParaRPr>
        </a:p>
      </dsp:txBody>
      <dsp:txXfrm rot="-5400000">
        <a:off x="4343399" y="2811318"/>
        <a:ext cx="4343400" cy="1686790"/>
      </dsp:txXfrm>
    </dsp:sp>
    <dsp:sp modelId="{B7F2554F-7F77-480A-A0A4-A99801830B5E}">
      <dsp:nvSpPr>
        <dsp:cNvPr id="0" name=""/>
        <dsp:cNvSpPr/>
      </dsp:nvSpPr>
      <dsp:spPr>
        <a:xfrm>
          <a:off x="3124203" y="1145308"/>
          <a:ext cx="2438393" cy="2207491"/>
        </a:xfrm>
        <a:prstGeom prst="roundRect">
          <a:avLst/>
        </a:prstGeom>
        <a:solidFill>
          <a:schemeClr val="accent1">
            <a:tint val="6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n-IN" sz="3900" kern="1200" dirty="0" smtClean="0"/>
            <a:t>MAKE OR BUY?</a:t>
          </a:r>
          <a:endParaRPr lang="en-GB" sz="3900" kern="1200" dirty="0"/>
        </a:p>
      </dsp:txBody>
      <dsp:txXfrm>
        <a:off x="3231964" y="1253069"/>
        <a:ext cx="2222871" cy="199196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D2EAB4-FDC5-484E-A6F3-48349FE36F59}">
      <dsp:nvSpPr>
        <dsp:cNvPr id="0" name=""/>
        <dsp:cNvSpPr/>
      </dsp:nvSpPr>
      <dsp:spPr>
        <a:xfrm>
          <a:off x="605789" y="0"/>
          <a:ext cx="6865620" cy="21082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E7A0F60-05DF-4C30-AA4C-DC8F5E95CBCF}">
      <dsp:nvSpPr>
        <dsp:cNvPr id="0" name=""/>
        <dsp:cNvSpPr/>
      </dsp:nvSpPr>
      <dsp:spPr>
        <a:xfrm>
          <a:off x="340082" y="632459"/>
          <a:ext cx="1860919" cy="84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IN" sz="2100" kern="1200" dirty="0" smtClean="0">
              <a:solidFill>
                <a:schemeClr val="tx1"/>
              </a:solidFill>
            </a:rPr>
            <a:t>Sources of Supply</a:t>
          </a:r>
          <a:endParaRPr lang="en-GB" sz="2100" kern="1200" dirty="0">
            <a:solidFill>
              <a:schemeClr val="tx1"/>
            </a:solidFill>
          </a:endParaRPr>
        </a:p>
      </dsp:txBody>
      <dsp:txXfrm>
        <a:off x="381248" y="673625"/>
        <a:ext cx="1778587" cy="760948"/>
      </dsp:txXfrm>
    </dsp:sp>
    <dsp:sp modelId="{02051EF5-E232-40A3-BF18-ED779EEB7FA1}">
      <dsp:nvSpPr>
        <dsp:cNvPr id="0" name=""/>
        <dsp:cNvSpPr/>
      </dsp:nvSpPr>
      <dsp:spPr>
        <a:xfrm>
          <a:off x="2369211" y="632459"/>
          <a:ext cx="2599848" cy="84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IN" sz="2100" kern="1200" dirty="0" smtClean="0">
              <a:solidFill>
                <a:schemeClr val="tx1"/>
              </a:solidFill>
            </a:rPr>
            <a:t>Plant/ manufacturing Unit</a:t>
          </a:r>
          <a:endParaRPr lang="en-GB" sz="2100" kern="1200" dirty="0">
            <a:solidFill>
              <a:schemeClr val="tx1"/>
            </a:solidFill>
          </a:endParaRPr>
        </a:p>
      </dsp:txBody>
      <dsp:txXfrm>
        <a:off x="2410377" y="673625"/>
        <a:ext cx="2517516" cy="760948"/>
      </dsp:txXfrm>
    </dsp:sp>
    <dsp:sp modelId="{6CA648DB-2D06-4ECA-9B61-1A17308E0CDD}">
      <dsp:nvSpPr>
        <dsp:cNvPr id="0" name=""/>
        <dsp:cNvSpPr/>
      </dsp:nvSpPr>
      <dsp:spPr>
        <a:xfrm>
          <a:off x="5137269" y="632459"/>
          <a:ext cx="2599848" cy="84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IN" sz="2100" kern="1200" dirty="0" smtClean="0">
              <a:solidFill>
                <a:schemeClr val="tx1"/>
              </a:solidFill>
            </a:rPr>
            <a:t>Customer</a:t>
          </a:r>
          <a:endParaRPr lang="en-GB" sz="2100" kern="1200" dirty="0">
            <a:solidFill>
              <a:schemeClr val="tx1"/>
            </a:solidFill>
          </a:endParaRPr>
        </a:p>
      </dsp:txBody>
      <dsp:txXfrm>
        <a:off x="5178435" y="673625"/>
        <a:ext cx="2517516" cy="7609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E135AB-6C2E-491C-A275-9F0E44799F81}">
      <dsp:nvSpPr>
        <dsp:cNvPr id="0" name=""/>
        <dsp:cNvSpPr/>
      </dsp:nvSpPr>
      <dsp:spPr>
        <a:xfrm>
          <a:off x="3048000" y="965640"/>
          <a:ext cx="1498915" cy="405637"/>
        </a:xfrm>
        <a:custGeom>
          <a:avLst/>
          <a:gdLst/>
          <a:ahLst/>
          <a:cxnLst/>
          <a:rect l="0" t="0" r="0" b="0"/>
          <a:pathLst>
            <a:path>
              <a:moveTo>
                <a:pt x="0" y="0"/>
              </a:moveTo>
              <a:lnTo>
                <a:pt x="0" y="202877"/>
              </a:lnTo>
              <a:lnTo>
                <a:pt x="1498915" y="202877"/>
              </a:lnTo>
              <a:lnTo>
                <a:pt x="1498915" y="405637"/>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E6CC99-A478-4403-9A96-441FBF8DECA9}">
      <dsp:nvSpPr>
        <dsp:cNvPr id="0" name=""/>
        <dsp:cNvSpPr/>
      </dsp:nvSpPr>
      <dsp:spPr>
        <a:xfrm>
          <a:off x="1727532" y="965640"/>
          <a:ext cx="1320467" cy="405637"/>
        </a:xfrm>
        <a:custGeom>
          <a:avLst/>
          <a:gdLst/>
          <a:ahLst/>
          <a:cxnLst/>
          <a:rect l="0" t="0" r="0" b="0"/>
          <a:pathLst>
            <a:path>
              <a:moveTo>
                <a:pt x="1320467" y="0"/>
              </a:moveTo>
              <a:lnTo>
                <a:pt x="1320467" y="202877"/>
              </a:lnTo>
              <a:lnTo>
                <a:pt x="0" y="202877"/>
              </a:lnTo>
              <a:lnTo>
                <a:pt x="0" y="405637"/>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FAA8D7-A853-48AA-BBF2-FD3C5F2115AC}">
      <dsp:nvSpPr>
        <dsp:cNvPr id="0" name=""/>
        <dsp:cNvSpPr/>
      </dsp:nvSpPr>
      <dsp:spPr>
        <a:xfrm>
          <a:off x="2082477" y="117"/>
          <a:ext cx="1931044" cy="96552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en-IN" sz="3300" kern="1200" dirty="0" smtClean="0">
              <a:solidFill>
                <a:schemeClr val="tx1"/>
              </a:solidFill>
            </a:rPr>
            <a:t>Business Logistics</a:t>
          </a:r>
          <a:endParaRPr lang="en-GB" sz="3300" kern="1200" dirty="0">
            <a:solidFill>
              <a:schemeClr val="tx1"/>
            </a:solidFill>
          </a:endParaRPr>
        </a:p>
      </dsp:txBody>
      <dsp:txXfrm>
        <a:off x="2082477" y="117"/>
        <a:ext cx="1931044" cy="965522"/>
      </dsp:txXfrm>
    </dsp:sp>
    <dsp:sp modelId="{60985995-2193-42FE-90AF-B48F620D155D}">
      <dsp:nvSpPr>
        <dsp:cNvPr id="0" name=""/>
        <dsp:cNvSpPr/>
      </dsp:nvSpPr>
      <dsp:spPr>
        <a:xfrm>
          <a:off x="762009" y="1371277"/>
          <a:ext cx="1931044" cy="96552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en-IN" sz="3300" kern="1200" dirty="0" smtClean="0">
              <a:solidFill>
                <a:schemeClr val="tx1"/>
              </a:solidFill>
            </a:rPr>
            <a:t>Inbound Logistic</a:t>
          </a:r>
          <a:endParaRPr lang="en-GB" sz="3300" kern="1200" dirty="0">
            <a:solidFill>
              <a:schemeClr val="tx1"/>
            </a:solidFill>
          </a:endParaRPr>
        </a:p>
      </dsp:txBody>
      <dsp:txXfrm>
        <a:off x="762009" y="1371277"/>
        <a:ext cx="1931044" cy="965522"/>
      </dsp:txXfrm>
    </dsp:sp>
    <dsp:sp modelId="{5CD2DBD0-7339-4E80-9850-218E6241BC56}">
      <dsp:nvSpPr>
        <dsp:cNvPr id="0" name=""/>
        <dsp:cNvSpPr/>
      </dsp:nvSpPr>
      <dsp:spPr>
        <a:xfrm>
          <a:off x="3581393" y="1371277"/>
          <a:ext cx="1931044" cy="96552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en-IN" sz="3300" kern="1200" dirty="0" smtClean="0">
              <a:solidFill>
                <a:schemeClr val="tx1"/>
              </a:solidFill>
            </a:rPr>
            <a:t>Outbound Logistic</a:t>
          </a:r>
          <a:endParaRPr lang="en-GB" sz="3300" kern="1200" dirty="0">
            <a:solidFill>
              <a:schemeClr val="tx1"/>
            </a:solidFill>
          </a:endParaRPr>
        </a:p>
      </dsp:txBody>
      <dsp:txXfrm>
        <a:off x="3581393" y="1371277"/>
        <a:ext cx="1931044" cy="96552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E101DD-2BC6-4F3D-BBC5-A67032384922}">
      <dsp:nvSpPr>
        <dsp:cNvPr id="0" name=""/>
        <dsp:cNvSpPr/>
      </dsp:nvSpPr>
      <dsp:spPr>
        <a:xfrm>
          <a:off x="0" y="0"/>
          <a:ext cx="2507456" cy="665604"/>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IN" sz="1800" b="1" kern="1200" dirty="0" smtClean="0">
              <a:solidFill>
                <a:schemeClr val="tx1"/>
              </a:solidFill>
            </a:rPr>
            <a:t>Governance</a:t>
          </a:r>
          <a:endParaRPr lang="en-GB" sz="1800" b="1" kern="1200" dirty="0">
            <a:solidFill>
              <a:schemeClr val="tx1"/>
            </a:solidFill>
          </a:endParaRPr>
        </a:p>
      </dsp:txBody>
      <dsp:txXfrm>
        <a:off x="0" y="0"/>
        <a:ext cx="2507456" cy="665604"/>
      </dsp:txXfrm>
    </dsp:sp>
    <dsp:sp modelId="{7C308152-C204-494F-8F75-5730CBAE134D}">
      <dsp:nvSpPr>
        <dsp:cNvPr id="0" name=""/>
        <dsp:cNvSpPr/>
      </dsp:nvSpPr>
      <dsp:spPr>
        <a:xfrm>
          <a:off x="0" y="946688"/>
          <a:ext cx="2476739" cy="2787111"/>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0" rIns="99568" bIns="0" numCol="1" spcCol="1270" anchor="t" anchorCtr="0">
          <a:noAutofit/>
        </a:bodyPr>
        <a:lstStyle/>
        <a:p>
          <a:pPr marL="114300" lvl="1" indent="-114300" algn="l" defTabSz="622300">
            <a:lnSpc>
              <a:spcPct val="90000"/>
            </a:lnSpc>
            <a:spcBef>
              <a:spcPct val="0"/>
            </a:spcBef>
            <a:spcAft>
              <a:spcPct val="15000"/>
            </a:spcAft>
            <a:buChar char="••"/>
          </a:pPr>
          <a:endParaRPr lang="en-GB" sz="1400" kern="1200" dirty="0"/>
        </a:p>
        <a:p>
          <a:pPr marL="114300" lvl="1" indent="-114300" algn="l" defTabSz="622300">
            <a:lnSpc>
              <a:spcPct val="90000"/>
            </a:lnSpc>
            <a:spcBef>
              <a:spcPct val="0"/>
            </a:spcBef>
            <a:spcAft>
              <a:spcPct val="15000"/>
            </a:spcAft>
            <a:buChar char="••"/>
          </a:pPr>
          <a:r>
            <a:rPr lang="en-IN" sz="1400" kern="1200" dirty="0" smtClean="0"/>
            <a:t>Can be in various forms such as subsidiary, </a:t>
          </a:r>
          <a:r>
            <a:rPr lang="en-IN" sz="1400" kern="1200" dirty="0" err="1" smtClean="0"/>
            <a:t>licensing,etc</a:t>
          </a:r>
          <a:r>
            <a:rPr lang="en-IN" sz="1400" kern="1200" dirty="0" smtClean="0"/>
            <a:t>.</a:t>
          </a:r>
          <a:endParaRPr lang="en-GB" sz="1400" kern="1200" dirty="0"/>
        </a:p>
        <a:p>
          <a:pPr marL="114300" lvl="1" indent="-114300" algn="l" defTabSz="622300">
            <a:lnSpc>
              <a:spcPct val="90000"/>
            </a:lnSpc>
            <a:spcBef>
              <a:spcPct val="0"/>
            </a:spcBef>
            <a:spcAft>
              <a:spcPct val="15000"/>
            </a:spcAft>
            <a:buChar char="••"/>
          </a:pPr>
          <a:r>
            <a:rPr lang="en-IN" sz="1400" kern="1200" dirty="0" smtClean="0"/>
            <a:t>It determines linkage with suppliers, producers, marketers.</a:t>
          </a:r>
          <a:endParaRPr lang="en-GB" sz="1400" kern="1200" dirty="0"/>
        </a:p>
        <a:p>
          <a:pPr marL="114300" lvl="1" indent="-114300" algn="l" defTabSz="622300">
            <a:lnSpc>
              <a:spcPct val="90000"/>
            </a:lnSpc>
            <a:spcBef>
              <a:spcPct val="0"/>
            </a:spcBef>
            <a:spcAft>
              <a:spcPct val="15000"/>
            </a:spcAft>
            <a:buChar char="••"/>
          </a:pPr>
          <a:r>
            <a:rPr lang="en-IN" sz="1400" kern="1200" dirty="0" smtClean="0"/>
            <a:t>Helps to exercise control over business activities spread over several countries.</a:t>
          </a:r>
          <a:endParaRPr lang="en-GB" sz="1400" kern="1200" dirty="0"/>
        </a:p>
        <a:p>
          <a:pPr marL="114300" lvl="1" indent="-114300" algn="l" defTabSz="622300">
            <a:lnSpc>
              <a:spcPct val="90000"/>
            </a:lnSpc>
            <a:spcBef>
              <a:spcPct val="0"/>
            </a:spcBef>
            <a:spcAft>
              <a:spcPct val="15000"/>
            </a:spcAft>
            <a:buChar char="••"/>
          </a:pPr>
          <a:r>
            <a:rPr lang="en-IN" sz="1400" kern="1200" dirty="0" smtClean="0"/>
            <a:t>Maintain co-ordination between functions in various countries.</a:t>
          </a:r>
          <a:endParaRPr lang="en-GB" sz="1400" kern="1200" dirty="0"/>
        </a:p>
      </dsp:txBody>
      <dsp:txXfrm>
        <a:off x="0" y="946688"/>
        <a:ext cx="2476739" cy="2787111"/>
      </dsp:txXfrm>
    </dsp:sp>
    <dsp:sp modelId="{538DF1A4-4DA9-4C8E-992B-6BA18C4D67AD}">
      <dsp:nvSpPr>
        <dsp:cNvPr id="0" name=""/>
        <dsp:cNvSpPr/>
      </dsp:nvSpPr>
      <dsp:spPr>
        <a:xfrm>
          <a:off x="2743196" y="0"/>
          <a:ext cx="2507456" cy="665604"/>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IN" sz="1800" b="1" kern="1200" dirty="0" smtClean="0">
              <a:solidFill>
                <a:schemeClr val="tx1"/>
              </a:solidFill>
            </a:rPr>
            <a:t>Global Value Chain</a:t>
          </a:r>
          <a:endParaRPr lang="en-GB" sz="1800" b="1" kern="1200" dirty="0">
            <a:solidFill>
              <a:schemeClr val="tx1"/>
            </a:solidFill>
          </a:endParaRPr>
        </a:p>
      </dsp:txBody>
      <dsp:txXfrm>
        <a:off x="2743196" y="0"/>
        <a:ext cx="2507456" cy="665604"/>
      </dsp:txXfrm>
    </dsp:sp>
    <dsp:sp modelId="{2C78A912-F820-4FF1-AA7F-24A3D1B27151}">
      <dsp:nvSpPr>
        <dsp:cNvPr id="0" name=""/>
        <dsp:cNvSpPr/>
      </dsp:nvSpPr>
      <dsp:spPr>
        <a:xfrm>
          <a:off x="2824613" y="898443"/>
          <a:ext cx="2507456" cy="2835356"/>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IN" sz="1400" kern="1200" dirty="0" smtClean="0"/>
            <a:t>Organisation and dispersion of production activities.</a:t>
          </a:r>
          <a:endParaRPr lang="en-GB" sz="1400" kern="1200" dirty="0"/>
        </a:p>
        <a:p>
          <a:pPr marL="114300" lvl="1" indent="-114300" algn="l" defTabSz="622300">
            <a:lnSpc>
              <a:spcPct val="90000"/>
            </a:lnSpc>
            <a:spcBef>
              <a:spcPct val="0"/>
            </a:spcBef>
            <a:spcAft>
              <a:spcPct val="15000"/>
            </a:spcAft>
            <a:buChar char="••"/>
          </a:pPr>
          <a:endParaRPr lang="en-GB" sz="1400" kern="1200" dirty="0"/>
        </a:p>
        <a:p>
          <a:pPr marL="114300" lvl="1" indent="-114300" algn="l" defTabSz="622300">
            <a:lnSpc>
              <a:spcPct val="90000"/>
            </a:lnSpc>
            <a:spcBef>
              <a:spcPct val="0"/>
            </a:spcBef>
            <a:spcAft>
              <a:spcPct val="15000"/>
            </a:spcAft>
            <a:buChar char="••"/>
          </a:pPr>
          <a:r>
            <a:rPr lang="en-IN" sz="1400" kern="1200" dirty="0" smtClean="0"/>
            <a:t>Value chains are becoming fragmented due to Specialisation.</a:t>
          </a:r>
          <a:endParaRPr lang="en-GB" sz="1400" kern="1200" dirty="0"/>
        </a:p>
        <a:p>
          <a:pPr marL="114300" lvl="1" indent="-114300" algn="l" defTabSz="622300">
            <a:lnSpc>
              <a:spcPct val="90000"/>
            </a:lnSpc>
            <a:spcBef>
              <a:spcPct val="0"/>
            </a:spcBef>
            <a:spcAft>
              <a:spcPct val="15000"/>
            </a:spcAft>
            <a:buChar char="••"/>
          </a:pPr>
          <a:endParaRPr lang="en-GB" sz="1400" kern="1200" dirty="0"/>
        </a:p>
        <a:p>
          <a:pPr marL="114300" lvl="1" indent="-114300" algn="l" defTabSz="622300">
            <a:lnSpc>
              <a:spcPct val="90000"/>
            </a:lnSpc>
            <a:spcBef>
              <a:spcPct val="0"/>
            </a:spcBef>
            <a:spcAft>
              <a:spcPct val="15000"/>
            </a:spcAft>
            <a:buChar char="••"/>
          </a:pPr>
          <a:r>
            <a:rPr lang="en-IN" sz="1400" kern="1200" dirty="0" smtClean="0"/>
            <a:t>An International firm can have its core competitive advantage anywhere along the value chain.</a:t>
          </a:r>
          <a:endParaRPr lang="en-GB" sz="1400" kern="1200" dirty="0"/>
        </a:p>
      </dsp:txBody>
      <dsp:txXfrm>
        <a:off x="2824613" y="898443"/>
        <a:ext cx="2507456" cy="2835356"/>
      </dsp:txXfrm>
    </dsp:sp>
    <dsp:sp modelId="{63C48C82-9145-4D76-9D48-2E87B3B4EDDE}">
      <dsp:nvSpPr>
        <dsp:cNvPr id="0" name=""/>
        <dsp:cNvSpPr/>
      </dsp:nvSpPr>
      <dsp:spPr>
        <a:xfrm>
          <a:off x="5638806" y="0"/>
          <a:ext cx="2507456" cy="665604"/>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IN" sz="1800" b="1" kern="1200" dirty="0" smtClean="0">
              <a:solidFill>
                <a:schemeClr val="tx1"/>
              </a:solidFill>
            </a:rPr>
            <a:t>Geographic Configuration</a:t>
          </a:r>
          <a:endParaRPr lang="en-GB" sz="1800" b="1" kern="1200" dirty="0">
            <a:solidFill>
              <a:schemeClr val="tx1"/>
            </a:solidFill>
          </a:endParaRPr>
        </a:p>
      </dsp:txBody>
      <dsp:txXfrm>
        <a:off x="5638806" y="0"/>
        <a:ext cx="2507456" cy="665604"/>
      </dsp:txXfrm>
    </dsp:sp>
    <dsp:sp modelId="{894D872D-5FB9-4DCF-A958-AA9CCFD05811}">
      <dsp:nvSpPr>
        <dsp:cNvPr id="0" name=""/>
        <dsp:cNvSpPr/>
      </dsp:nvSpPr>
      <dsp:spPr>
        <a:xfrm>
          <a:off x="5715008" y="887456"/>
          <a:ext cx="2507456" cy="2846343"/>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IN" sz="1400" kern="1200" dirty="0" smtClean="0"/>
            <a:t>There is recent trend towards integration of production specialities spread across nations.</a:t>
          </a:r>
          <a:endParaRPr lang="en-GB" sz="1400" kern="1200" dirty="0"/>
        </a:p>
        <a:p>
          <a:pPr marL="114300" lvl="1" indent="-114300" algn="l" defTabSz="622300">
            <a:lnSpc>
              <a:spcPct val="90000"/>
            </a:lnSpc>
            <a:spcBef>
              <a:spcPct val="0"/>
            </a:spcBef>
            <a:spcAft>
              <a:spcPct val="15000"/>
            </a:spcAft>
            <a:buChar char="••"/>
          </a:pPr>
          <a:r>
            <a:rPr lang="en-IN" sz="1400" kern="1200" dirty="0" smtClean="0"/>
            <a:t>Service and support functions are being increasingly Internationalised. </a:t>
          </a:r>
          <a:endParaRPr lang="en-GB" sz="1400" kern="1200" dirty="0"/>
        </a:p>
      </dsp:txBody>
      <dsp:txXfrm>
        <a:off x="5715008" y="887456"/>
        <a:ext cx="2507456" cy="284634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3/18/2020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3/18/2020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752600"/>
            <a:ext cx="8686799" cy="4876800"/>
          </a:xfrm>
        </p:spPr>
        <p:txBody>
          <a:bodyPr/>
          <a:lstStyle/>
          <a:p>
            <a:r>
              <a:rPr lang="en-IN" sz="1800" dirty="0" smtClean="0">
                <a:solidFill>
                  <a:schemeClr val="tx1"/>
                </a:solidFill>
              </a:rPr>
              <a:t>      International Production Management is related with systems, processes and decisions involved in the production of Goods and Services. It manages the transformation process which involves converting the raw material into finished goods. There are 5 major decisions taken under International Production Management-</a:t>
            </a:r>
          </a:p>
          <a:p>
            <a:endParaRPr lang="en-GB" sz="1800" dirty="0"/>
          </a:p>
        </p:txBody>
      </p:sp>
      <p:sp>
        <p:nvSpPr>
          <p:cNvPr id="2" name="Title 1"/>
          <p:cNvSpPr>
            <a:spLocks noGrp="1"/>
          </p:cNvSpPr>
          <p:nvPr>
            <p:ph type="title"/>
          </p:nvPr>
        </p:nvSpPr>
        <p:spPr/>
        <p:txBody>
          <a:bodyPr>
            <a:noAutofit/>
          </a:bodyPr>
          <a:lstStyle/>
          <a:p>
            <a:r>
              <a:rPr lang="en-IN" sz="4000" dirty="0" smtClean="0">
                <a:solidFill>
                  <a:schemeClr val="tx1"/>
                </a:solidFill>
              </a:rPr>
              <a:t>International Production Management</a:t>
            </a:r>
            <a:endParaRPr lang="en-GB" sz="4000" dirty="0">
              <a:solidFill>
                <a:schemeClr val="tx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474613014"/>
              </p:ext>
            </p:extLst>
          </p:nvPr>
        </p:nvGraphicFramePr>
        <p:xfrm>
          <a:off x="609600" y="3352800"/>
          <a:ext cx="7772400" cy="2834640"/>
        </p:xfrm>
        <a:graphic>
          <a:graphicData uri="http://schemas.openxmlformats.org/drawingml/2006/table">
            <a:tbl>
              <a:tblPr firstRow="1" bandRow="1">
                <a:tableStyleId>{5C22544A-7EE6-4342-B048-85BDC9FD1C3A}</a:tableStyleId>
              </a:tblPr>
              <a:tblGrid>
                <a:gridCol w="1143000"/>
                <a:gridCol w="6629400"/>
              </a:tblGrid>
              <a:tr h="472440">
                <a:tc>
                  <a:txBody>
                    <a:bodyPr/>
                    <a:lstStyle/>
                    <a:p>
                      <a:pPr algn="ctr"/>
                      <a:r>
                        <a:rPr lang="en-IN" dirty="0" smtClean="0">
                          <a:solidFill>
                            <a:schemeClr val="tx1"/>
                          </a:solidFill>
                        </a:rPr>
                        <a:t>S.NO</a:t>
                      </a:r>
                      <a:endParaRPr lang="en-GB" dirty="0">
                        <a:solidFill>
                          <a:schemeClr val="tx1"/>
                        </a:solidFill>
                      </a:endParaRPr>
                    </a:p>
                  </a:txBody>
                  <a:tcPr/>
                </a:tc>
                <a:tc>
                  <a:txBody>
                    <a:bodyPr/>
                    <a:lstStyle/>
                    <a:p>
                      <a:pPr algn="ctr"/>
                      <a:r>
                        <a:rPr lang="en-IN" dirty="0" smtClean="0">
                          <a:solidFill>
                            <a:schemeClr val="tx1"/>
                          </a:solidFill>
                        </a:rPr>
                        <a:t> DECISION</a:t>
                      </a:r>
                      <a:endParaRPr lang="en-GB" dirty="0">
                        <a:solidFill>
                          <a:schemeClr val="tx1"/>
                        </a:solidFill>
                      </a:endParaRPr>
                    </a:p>
                  </a:txBody>
                  <a:tcPr/>
                </a:tc>
              </a:tr>
              <a:tr h="472440">
                <a:tc>
                  <a:txBody>
                    <a:bodyPr/>
                    <a:lstStyle/>
                    <a:p>
                      <a:pPr algn="ctr"/>
                      <a:r>
                        <a:rPr lang="en-IN" dirty="0" smtClean="0">
                          <a:solidFill>
                            <a:schemeClr val="tx1"/>
                          </a:solidFill>
                        </a:rPr>
                        <a:t>1</a:t>
                      </a:r>
                      <a:endParaRPr lang="en-GB" dirty="0">
                        <a:solidFill>
                          <a:schemeClr val="tx1"/>
                        </a:solidFill>
                      </a:endParaRPr>
                    </a:p>
                  </a:txBody>
                  <a:tcPr/>
                </a:tc>
                <a:tc>
                  <a:txBody>
                    <a:bodyPr/>
                    <a:lstStyle/>
                    <a:p>
                      <a:r>
                        <a:rPr lang="en-IN" dirty="0" smtClean="0">
                          <a:solidFill>
                            <a:schemeClr val="tx1"/>
                          </a:solidFill>
                        </a:rPr>
                        <a:t>LOCATION OF PRODUCTION</a:t>
                      </a:r>
                      <a:r>
                        <a:rPr lang="en-IN" baseline="0" dirty="0" smtClean="0">
                          <a:solidFill>
                            <a:schemeClr val="tx1"/>
                          </a:solidFill>
                        </a:rPr>
                        <a:t> </a:t>
                      </a:r>
                      <a:endParaRPr lang="en-GB" dirty="0">
                        <a:solidFill>
                          <a:schemeClr val="tx1"/>
                        </a:solidFill>
                      </a:endParaRPr>
                    </a:p>
                  </a:txBody>
                  <a:tcPr/>
                </a:tc>
              </a:tr>
              <a:tr h="472440">
                <a:tc>
                  <a:txBody>
                    <a:bodyPr/>
                    <a:lstStyle/>
                    <a:p>
                      <a:pPr algn="ctr"/>
                      <a:r>
                        <a:rPr lang="en-IN" dirty="0" smtClean="0">
                          <a:solidFill>
                            <a:schemeClr val="tx1"/>
                          </a:solidFill>
                        </a:rPr>
                        <a:t>2</a:t>
                      </a:r>
                      <a:endParaRPr lang="en-GB" dirty="0">
                        <a:solidFill>
                          <a:schemeClr val="tx1"/>
                        </a:solidFill>
                      </a:endParaRPr>
                    </a:p>
                  </a:txBody>
                  <a:tcPr/>
                </a:tc>
                <a:tc>
                  <a:txBody>
                    <a:bodyPr/>
                    <a:lstStyle/>
                    <a:p>
                      <a:r>
                        <a:rPr lang="en-IN" dirty="0" smtClean="0">
                          <a:solidFill>
                            <a:schemeClr val="tx1"/>
                          </a:solidFill>
                        </a:rPr>
                        <a:t>MAKE OR BUY DECISION</a:t>
                      </a:r>
                      <a:endParaRPr lang="en-GB" dirty="0">
                        <a:solidFill>
                          <a:schemeClr val="tx1"/>
                        </a:solidFill>
                      </a:endParaRPr>
                    </a:p>
                  </a:txBody>
                  <a:tcPr/>
                </a:tc>
              </a:tr>
              <a:tr h="472440">
                <a:tc>
                  <a:txBody>
                    <a:bodyPr/>
                    <a:lstStyle/>
                    <a:p>
                      <a:pPr algn="ctr"/>
                      <a:r>
                        <a:rPr lang="en-IN" dirty="0" smtClean="0">
                          <a:solidFill>
                            <a:schemeClr val="tx1"/>
                          </a:solidFill>
                        </a:rPr>
                        <a:t>3</a:t>
                      </a:r>
                      <a:endParaRPr lang="en-GB" dirty="0">
                        <a:solidFill>
                          <a:schemeClr val="tx1"/>
                        </a:solidFill>
                      </a:endParaRPr>
                    </a:p>
                  </a:txBody>
                  <a:tcPr/>
                </a:tc>
                <a:tc>
                  <a:txBody>
                    <a:bodyPr/>
                    <a:lstStyle/>
                    <a:p>
                      <a:r>
                        <a:rPr lang="en-IN" dirty="0" smtClean="0">
                          <a:solidFill>
                            <a:schemeClr val="tx1"/>
                          </a:solidFill>
                        </a:rPr>
                        <a:t>GLOBAL</a:t>
                      </a:r>
                      <a:r>
                        <a:rPr lang="en-IN" baseline="0" dirty="0" smtClean="0">
                          <a:solidFill>
                            <a:schemeClr val="tx1"/>
                          </a:solidFill>
                        </a:rPr>
                        <a:t> SOURCING OF INPUTS</a:t>
                      </a:r>
                      <a:endParaRPr lang="en-GB" dirty="0">
                        <a:solidFill>
                          <a:schemeClr val="tx1"/>
                        </a:solidFill>
                      </a:endParaRPr>
                    </a:p>
                  </a:txBody>
                  <a:tcPr/>
                </a:tc>
              </a:tr>
              <a:tr h="472440">
                <a:tc>
                  <a:txBody>
                    <a:bodyPr/>
                    <a:lstStyle/>
                    <a:p>
                      <a:pPr algn="ctr"/>
                      <a:r>
                        <a:rPr lang="en-IN" dirty="0" smtClean="0">
                          <a:solidFill>
                            <a:schemeClr val="tx1"/>
                          </a:solidFill>
                        </a:rPr>
                        <a:t>4</a:t>
                      </a:r>
                      <a:endParaRPr lang="en-GB" dirty="0">
                        <a:solidFill>
                          <a:schemeClr val="tx1"/>
                        </a:solidFill>
                      </a:endParaRPr>
                    </a:p>
                  </a:txBody>
                  <a:tcPr/>
                </a:tc>
                <a:tc>
                  <a:txBody>
                    <a:bodyPr/>
                    <a:lstStyle/>
                    <a:p>
                      <a:r>
                        <a:rPr lang="en-IN" dirty="0" smtClean="0">
                          <a:solidFill>
                            <a:schemeClr val="tx1"/>
                          </a:solidFill>
                        </a:rPr>
                        <a:t>INTERNATIONAL LOGISTICS</a:t>
                      </a:r>
                      <a:r>
                        <a:rPr lang="en-IN" baseline="0" dirty="0" smtClean="0">
                          <a:solidFill>
                            <a:schemeClr val="tx1"/>
                          </a:solidFill>
                        </a:rPr>
                        <a:t> AND MATERIAL MANAGEMENT</a:t>
                      </a:r>
                      <a:endParaRPr lang="en-GB" dirty="0">
                        <a:solidFill>
                          <a:schemeClr val="tx1"/>
                        </a:solidFill>
                      </a:endParaRPr>
                    </a:p>
                  </a:txBody>
                  <a:tcPr/>
                </a:tc>
              </a:tr>
              <a:tr h="472440">
                <a:tc>
                  <a:txBody>
                    <a:bodyPr/>
                    <a:lstStyle/>
                    <a:p>
                      <a:pPr algn="ctr"/>
                      <a:r>
                        <a:rPr lang="en-IN" dirty="0" smtClean="0">
                          <a:solidFill>
                            <a:schemeClr val="tx1"/>
                          </a:solidFill>
                        </a:rPr>
                        <a:t>5</a:t>
                      </a:r>
                      <a:endParaRPr lang="en-GB" dirty="0">
                        <a:solidFill>
                          <a:schemeClr val="tx1"/>
                        </a:solidFill>
                      </a:endParaRPr>
                    </a:p>
                  </a:txBody>
                  <a:tcPr/>
                </a:tc>
                <a:tc>
                  <a:txBody>
                    <a:bodyPr/>
                    <a:lstStyle/>
                    <a:p>
                      <a:r>
                        <a:rPr lang="en-IN" dirty="0" smtClean="0">
                          <a:solidFill>
                            <a:schemeClr val="tx1"/>
                          </a:solidFill>
                        </a:rPr>
                        <a:t>GLOBAL NETWORKING</a:t>
                      </a:r>
                      <a:r>
                        <a:rPr lang="en-IN" baseline="0" dirty="0" smtClean="0">
                          <a:solidFill>
                            <a:schemeClr val="tx1"/>
                          </a:solidFill>
                        </a:rPr>
                        <a:t> OF OPERATIONS</a:t>
                      </a:r>
                      <a:endParaRPr lang="en-GB" dirty="0">
                        <a:solidFill>
                          <a:schemeClr val="tx1"/>
                        </a:solidFill>
                      </a:endParaRPr>
                    </a:p>
                  </a:txBody>
                  <a:tcPr/>
                </a:tc>
              </a:tr>
            </a:tbl>
          </a:graphicData>
        </a:graphic>
      </p:graphicFrame>
    </p:spTree>
    <p:extLst>
      <p:ext uri="{BB962C8B-B14F-4D97-AF65-F5344CB8AC3E}">
        <p14:creationId xmlns:p14="http://schemas.microsoft.com/office/powerpoint/2010/main" val="13412610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686799" cy="5257799"/>
          </a:xfrm>
        </p:spPr>
        <p:txBody>
          <a:bodyPr>
            <a:normAutofit lnSpcReduction="10000"/>
          </a:bodyPr>
          <a:lstStyle/>
          <a:p>
            <a:pPr>
              <a:buClrTx/>
              <a:buFont typeface="Wingdings" pitchFamily="2" charset="2"/>
              <a:buChar char="Ø"/>
            </a:pPr>
            <a:r>
              <a:rPr lang="en-IN" sz="2000" b="1" dirty="0" smtClean="0">
                <a:solidFill>
                  <a:schemeClr val="tx1"/>
                </a:solidFill>
              </a:rPr>
              <a:t>Network Design- </a:t>
            </a:r>
            <a:r>
              <a:rPr lang="en-IN" sz="2000" dirty="0" smtClean="0">
                <a:solidFill>
                  <a:schemeClr val="tx1"/>
                </a:solidFill>
              </a:rPr>
              <a:t>Number and location of facilities needed.</a:t>
            </a:r>
          </a:p>
          <a:p>
            <a:pPr>
              <a:buClrTx/>
              <a:buFont typeface="Wingdings" pitchFamily="2" charset="2"/>
              <a:buChar char="Ø"/>
            </a:pPr>
            <a:r>
              <a:rPr lang="en-IN" sz="2000" b="1" dirty="0" smtClean="0">
                <a:solidFill>
                  <a:schemeClr val="tx1"/>
                </a:solidFill>
              </a:rPr>
              <a:t>Information system- </a:t>
            </a:r>
            <a:r>
              <a:rPr lang="en-IN" sz="2000" dirty="0" smtClean="0">
                <a:solidFill>
                  <a:schemeClr val="tx1"/>
                </a:solidFill>
              </a:rPr>
              <a:t>Information needed for Sales forecasting</a:t>
            </a:r>
          </a:p>
          <a:p>
            <a:pPr>
              <a:buClrTx/>
              <a:buFont typeface="Wingdings" pitchFamily="2" charset="2"/>
              <a:buChar char="Ø"/>
            </a:pPr>
            <a:r>
              <a:rPr lang="en-IN" sz="2000" b="1" dirty="0" smtClean="0">
                <a:solidFill>
                  <a:schemeClr val="tx1"/>
                </a:solidFill>
              </a:rPr>
              <a:t>Transportation-</a:t>
            </a:r>
            <a:r>
              <a:rPr lang="en-IN" sz="2000" dirty="0" smtClean="0">
                <a:solidFill>
                  <a:schemeClr val="tx1"/>
                </a:solidFill>
              </a:rPr>
              <a:t> Speedy transportation system improves efficiency</a:t>
            </a:r>
          </a:p>
          <a:p>
            <a:pPr>
              <a:buClrTx/>
              <a:buFont typeface="Wingdings" pitchFamily="2" charset="2"/>
              <a:buChar char="Ø"/>
            </a:pPr>
            <a:r>
              <a:rPr lang="en-IN" sz="2000" b="1" dirty="0" smtClean="0">
                <a:solidFill>
                  <a:schemeClr val="tx1"/>
                </a:solidFill>
              </a:rPr>
              <a:t>Warehousing- </a:t>
            </a:r>
            <a:r>
              <a:rPr lang="en-IN" sz="2000" dirty="0" smtClean="0">
                <a:solidFill>
                  <a:schemeClr val="tx1"/>
                </a:solidFill>
              </a:rPr>
              <a:t>how many warehouse, what type of warehouse, where to locate and size of the warehouse is decided.</a:t>
            </a:r>
          </a:p>
          <a:p>
            <a:pPr>
              <a:buClrTx/>
              <a:buFont typeface="Wingdings" pitchFamily="2" charset="2"/>
              <a:buChar char="Ø"/>
            </a:pPr>
            <a:r>
              <a:rPr lang="en-IN" sz="2000" b="1" dirty="0" smtClean="0">
                <a:solidFill>
                  <a:schemeClr val="tx1"/>
                </a:solidFill>
              </a:rPr>
              <a:t>Procurement-</a:t>
            </a:r>
            <a:r>
              <a:rPr lang="en-IN" sz="2000" dirty="0" smtClean="0">
                <a:solidFill>
                  <a:schemeClr val="tx1"/>
                </a:solidFill>
              </a:rPr>
              <a:t> Acquiring resources (Raw, </a:t>
            </a:r>
            <a:r>
              <a:rPr lang="en-IN" sz="2000" dirty="0" err="1" smtClean="0">
                <a:solidFill>
                  <a:schemeClr val="tx1"/>
                </a:solidFill>
              </a:rPr>
              <a:t>Sem</a:t>
            </a:r>
            <a:r>
              <a:rPr lang="en-IN" sz="2000" dirty="0" smtClean="0">
                <a:solidFill>
                  <a:schemeClr val="tx1"/>
                </a:solidFill>
              </a:rPr>
              <a:t> finished or finished)</a:t>
            </a:r>
          </a:p>
          <a:p>
            <a:pPr>
              <a:buClrTx/>
              <a:buFont typeface="Wingdings" pitchFamily="2" charset="2"/>
              <a:buChar char="Ø"/>
            </a:pPr>
            <a:r>
              <a:rPr lang="en-IN" sz="2000" b="1" dirty="0" smtClean="0">
                <a:solidFill>
                  <a:schemeClr val="tx1"/>
                </a:solidFill>
              </a:rPr>
              <a:t>Packaging and Labelling</a:t>
            </a:r>
          </a:p>
          <a:p>
            <a:pPr>
              <a:buClrTx/>
              <a:buFont typeface="Wingdings" pitchFamily="2" charset="2"/>
              <a:buChar char="Ø"/>
            </a:pPr>
            <a:r>
              <a:rPr lang="en-IN" sz="2000" b="1" dirty="0" smtClean="0">
                <a:solidFill>
                  <a:schemeClr val="tx1"/>
                </a:solidFill>
              </a:rPr>
              <a:t>Inventory management- </a:t>
            </a:r>
            <a:r>
              <a:rPr lang="en-IN" sz="2000" dirty="0" smtClean="0">
                <a:solidFill>
                  <a:schemeClr val="tx1"/>
                </a:solidFill>
              </a:rPr>
              <a:t>Dependant on anticipated demand and time required for replenishment of inventory.</a:t>
            </a:r>
          </a:p>
          <a:p>
            <a:pPr>
              <a:buClrTx/>
              <a:buFont typeface="Wingdings" pitchFamily="2" charset="2"/>
              <a:buChar char="Ø"/>
            </a:pPr>
            <a:r>
              <a:rPr lang="en-IN" sz="2000" b="1" dirty="0" smtClean="0">
                <a:solidFill>
                  <a:schemeClr val="tx1"/>
                </a:solidFill>
              </a:rPr>
              <a:t>Order Processing-</a:t>
            </a:r>
            <a:r>
              <a:rPr lang="en-IN" sz="2000" dirty="0" smtClean="0">
                <a:solidFill>
                  <a:schemeClr val="tx1"/>
                </a:solidFill>
              </a:rPr>
              <a:t> It begins when order is placed by a customer till the point it reaches the customer. The order processing affects the customer service significantly so it should be accurate, quick and efficient.</a:t>
            </a:r>
          </a:p>
          <a:p>
            <a:pPr>
              <a:buClrTx/>
              <a:buFont typeface="Wingdings" pitchFamily="2" charset="2"/>
              <a:buChar char="Ø"/>
            </a:pPr>
            <a:r>
              <a:rPr lang="en-IN" sz="2000" b="1" dirty="0" smtClean="0">
                <a:solidFill>
                  <a:schemeClr val="tx1"/>
                </a:solidFill>
              </a:rPr>
              <a:t>In Logistics it is important to create time, place and possession utilities.</a:t>
            </a:r>
          </a:p>
          <a:p>
            <a:pPr marL="457200" indent="-457200">
              <a:buClrTx/>
              <a:buFont typeface="+mj-lt"/>
              <a:buAutoNum type="arabicPeriod"/>
            </a:pPr>
            <a:r>
              <a:rPr lang="en-IN" sz="2000" dirty="0" smtClean="0">
                <a:solidFill>
                  <a:schemeClr val="tx1"/>
                </a:solidFill>
              </a:rPr>
              <a:t>Time Utility- making product available at </a:t>
            </a:r>
            <a:r>
              <a:rPr lang="en-IN" sz="2000" b="1" dirty="0" smtClean="0">
                <a:solidFill>
                  <a:schemeClr val="tx1"/>
                </a:solidFill>
              </a:rPr>
              <a:t>right time.</a:t>
            </a:r>
          </a:p>
          <a:p>
            <a:pPr marL="457200" indent="-457200">
              <a:buClrTx/>
              <a:buFont typeface="+mj-lt"/>
              <a:buAutoNum type="arabicPeriod"/>
            </a:pPr>
            <a:r>
              <a:rPr lang="en-IN" sz="2000" dirty="0" smtClean="0">
                <a:solidFill>
                  <a:schemeClr val="tx1"/>
                </a:solidFill>
              </a:rPr>
              <a:t>Place Utility- </a:t>
            </a:r>
            <a:r>
              <a:rPr lang="en-IN" sz="2000" dirty="0">
                <a:solidFill>
                  <a:schemeClr val="tx1"/>
                </a:solidFill>
              </a:rPr>
              <a:t>making product available at </a:t>
            </a:r>
            <a:r>
              <a:rPr lang="en-IN" sz="2000" b="1" dirty="0">
                <a:solidFill>
                  <a:schemeClr val="tx1"/>
                </a:solidFill>
              </a:rPr>
              <a:t>right </a:t>
            </a:r>
            <a:r>
              <a:rPr lang="en-IN" sz="2000" b="1" dirty="0" smtClean="0">
                <a:solidFill>
                  <a:schemeClr val="tx1"/>
                </a:solidFill>
              </a:rPr>
              <a:t>place.</a:t>
            </a:r>
          </a:p>
          <a:p>
            <a:pPr marL="457200" indent="-457200">
              <a:buClrTx/>
              <a:buFont typeface="+mj-lt"/>
              <a:buAutoNum type="arabicPeriod"/>
            </a:pPr>
            <a:r>
              <a:rPr lang="en-IN" sz="2000" dirty="0" smtClean="0">
                <a:solidFill>
                  <a:schemeClr val="tx1"/>
                </a:solidFill>
              </a:rPr>
              <a:t>Possession Utility- Transferring ownership of product at </a:t>
            </a:r>
            <a:r>
              <a:rPr lang="en-IN" sz="2000" b="1" dirty="0" smtClean="0">
                <a:solidFill>
                  <a:schemeClr val="tx1"/>
                </a:solidFill>
              </a:rPr>
              <a:t>right cost.</a:t>
            </a:r>
            <a:endParaRPr lang="en-IN" sz="2000" b="1" dirty="0">
              <a:solidFill>
                <a:schemeClr val="tx1"/>
              </a:solidFill>
            </a:endParaRPr>
          </a:p>
          <a:p>
            <a:pPr marL="457200" indent="-457200">
              <a:buClrTx/>
              <a:buFont typeface="+mj-lt"/>
              <a:buAutoNum type="arabicPeriod"/>
            </a:pPr>
            <a:endParaRPr lang="en-IN" sz="2000" dirty="0" smtClean="0">
              <a:solidFill>
                <a:schemeClr val="tx1"/>
              </a:solidFill>
            </a:endParaRPr>
          </a:p>
          <a:p>
            <a:pPr marL="0" indent="0">
              <a:buClrTx/>
              <a:buNone/>
            </a:pPr>
            <a:endParaRPr lang="en-IN" sz="2000" dirty="0">
              <a:solidFill>
                <a:schemeClr val="tx1"/>
              </a:solidFill>
            </a:endParaRPr>
          </a:p>
        </p:txBody>
      </p:sp>
      <p:sp>
        <p:nvSpPr>
          <p:cNvPr id="3" name="Title 2"/>
          <p:cNvSpPr>
            <a:spLocks noGrp="1"/>
          </p:cNvSpPr>
          <p:nvPr>
            <p:ph type="title"/>
          </p:nvPr>
        </p:nvSpPr>
        <p:spPr>
          <a:xfrm>
            <a:off x="457200" y="228600"/>
            <a:ext cx="8229600" cy="1066800"/>
          </a:xfrm>
        </p:spPr>
        <p:txBody>
          <a:bodyPr>
            <a:normAutofit/>
          </a:bodyPr>
          <a:lstStyle/>
          <a:p>
            <a:r>
              <a:rPr lang="en-IN" sz="3200" dirty="0" smtClean="0">
                <a:solidFill>
                  <a:schemeClr val="tx1"/>
                </a:solidFill>
              </a:rPr>
              <a:t>Management of logistics require concerned decisions</a:t>
            </a:r>
            <a:endParaRPr lang="en-GB" sz="3200" dirty="0">
              <a:solidFill>
                <a:schemeClr val="tx1"/>
              </a:solidFill>
            </a:endParaRPr>
          </a:p>
        </p:txBody>
      </p:sp>
    </p:spTree>
    <p:extLst>
      <p:ext uri="{BB962C8B-B14F-4D97-AF65-F5344CB8AC3E}">
        <p14:creationId xmlns:p14="http://schemas.microsoft.com/office/powerpoint/2010/main" val="32140595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90600"/>
            <a:ext cx="8686799" cy="5715000"/>
          </a:xfrm>
        </p:spPr>
        <p:txBody>
          <a:bodyPr>
            <a:normAutofit/>
          </a:bodyPr>
          <a:lstStyle/>
          <a:p>
            <a:pPr>
              <a:buClrTx/>
              <a:buFont typeface="Wingdings" pitchFamily="2" charset="2"/>
              <a:buChar char="Ø"/>
            </a:pPr>
            <a:r>
              <a:rPr lang="en-IN" sz="1800" dirty="0" smtClean="0">
                <a:solidFill>
                  <a:schemeClr val="tx1"/>
                </a:solidFill>
              </a:rPr>
              <a:t> To optimise the efficiency and increase competitiveness, International firms opt for global networking of its operation in different countries. </a:t>
            </a:r>
          </a:p>
          <a:p>
            <a:pPr>
              <a:buClrTx/>
              <a:buFont typeface="Wingdings" pitchFamily="2" charset="2"/>
              <a:buChar char="Ø"/>
            </a:pPr>
            <a:r>
              <a:rPr lang="en-IN" sz="1800" dirty="0" smtClean="0">
                <a:solidFill>
                  <a:schemeClr val="tx1"/>
                </a:solidFill>
              </a:rPr>
              <a:t>Economic liberalisation and Globalisation have facilitated the movement of inputs and productions across the nations.</a:t>
            </a:r>
          </a:p>
          <a:p>
            <a:pPr>
              <a:buClrTx/>
              <a:buFont typeface="Wingdings" pitchFamily="2" charset="2"/>
              <a:buChar char="Ø"/>
            </a:pPr>
            <a:r>
              <a:rPr lang="en-IN" sz="1800" dirty="0" smtClean="0">
                <a:solidFill>
                  <a:schemeClr val="tx1"/>
                </a:solidFill>
              </a:rPr>
              <a:t>According to World Investment Report(2002), there are </a:t>
            </a:r>
            <a:r>
              <a:rPr lang="en-IN" sz="2000" b="1" dirty="0" smtClean="0">
                <a:solidFill>
                  <a:schemeClr val="tx1"/>
                </a:solidFill>
              </a:rPr>
              <a:t>3 core elements</a:t>
            </a:r>
            <a:r>
              <a:rPr lang="en-IN" sz="1800" dirty="0" smtClean="0">
                <a:solidFill>
                  <a:schemeClr val="tx1"/>
                </a:solidFill>
              </a:rPr>
              <a:t> which are critical to International production system-</a:t>
            </a:r>
          </a:p>
          <a:p>
            <a:pPr>
              <a:buClrTx/>
              <a:buFont typeface="Wingdings" pitchFamily="2" charset="2"/>
              <a:buChar char="Ø"/>
            </a:pPr>
            <a:endParaRPr lang="en-IN" sz="1800" dirty="0" smtClean="0">
              <a:solidFill>
                <a:schemeClr val="tx1"/>
              </a:solidFill>
            </a:endParaRPr>
          </a:p>
          <a:p>
            <a:pPr marL="0" indent="0">
              <a:buClrTx/>
              <a:buNone/>
            </a:pPr>
            <a:endParaRPr lang="en-IN" sz="1800" dirty="0" smtClean="0">
              <a:solidFill>
                <a:schemeClr val="tx1"/>
              </a:solidFill>
            </a:endParaRPr>
          </a:p>
          <a:p>
            <a:pPr marL="0" indent="0">
              <a:buClrTx/>
              <a:buNone/>
            </a:pPr>
            <a:endParaRPr lang="en-GB" sz="1800" dirty="0">
              <a:solidFill>
                <a:schemeClr val="tx1"/>
              </a:solidFill>
            </a:endParaRPr>
          </a:p>
        </p:txBody>
      </p:sp>
      <p:sp>
        <p:nvSpPr>
          <p:cNvPr id="3" name="Title 2"/>
          <p:cNvSpPr>
            <a:spLocks noGrp="1"/>
          </p:cNvSpPr>
          <p:nvPr>
            <p:ph type="title"/>
          </p:nvPr>
        </p:nvSpPr>
        <p:spPr>
          <a:xfrm>
            <a:off x="457200" y="228600"/>
            <a:ext cx="8229600" cy="685800"/>
          </a:xfrm>
        </p:spPr>
        <p:txBody>
          <a:bodyPr>
            <a:normAutofit/>
          </a:bodyPr>
          <a:lstStyle/>
          <a:p>
            <a:r>
              <a:rPr lang="en-IN" sz="3200" dirty="0" smtClean="0">
                <a:solidFill>
                  <a:schemeClr val="tx1"/>
                </a:solidFill>
              </a:rPr>
              <a:t>5. GLOBAL NETWORKING OF OPERATIONS</a:t>
            </a:r>
            <a:endParaRPr lang="en-GB" sz="3200" dirty="0">
              <a:solidFill>
                <a:schemeClr val="tx1"/>
              </a:solidFill>
            </a:endParaRPr>
          </a:p>
        </p:txBody>
      </p:sp>
      <p:graphicFrame>
        <p:nvGraphicFramePr>
          <p:cNvPr id="6" name="Diagram 5"/>
          <p:cNvGraphicFramePr/>
          <p:nvPr>
            <p:extLst>
              <p:ext uri="{D42A27DB-BD31-4B8C-83A1-F6EECF244321}">
                <p14:modId xmlns:p14="http://schemas.microsoft.com/office/powerpoint/2010/main" val="3203555561"/>
              </p:ext>
            </p:extLst>
          </p:nvPr>
        </p:nvGraphicFramePr>
        <p:xfrm>
          <a:off x="381000" y="2971800"/>
          <a:ext cx="8229600" cy="373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0360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04800"/>
            <a:ext cx="8686800" cy="6096000"/>
          </a:xfrm>
        </p:spPr>
        <p:txBody>
          <a:bodyPr>
            <a:normAutofit/>
          </a:bodyPr>
          <a:lstStyle/>
          <a:p>
            <a:pPr marL="0" indent="0" algn="ctr">
              <a:buNone/>
            </a:pPr>
            <a:endParaRPr lang="en-IN" sz="4800" dirty="0" smtClean="0">
              <a:solidFill>
                <a:schemeClr val="tx1"/>
              </a:solidFill>
            </a:endParaRPr>
          </a:p>
          <a:p>
            <a:pPr marL="0" indent="0" algn="ctr">
              <a:buNone/>
            </a:pPr>
            <a:endParaRPr lang="en-IN" sz="4800" dirty="0">
              <a:solidFill>
                <a:schemeClr val="tx1"/>
              </a:solidFill>
            </a:endParaRPr>
          </a:p>
          <a:p>
            <a:pPr marL="0" indent="0" algn="ctr">
              <a:buNone/>
            </a:pPr>
            <a:endParaRPr lang="en-IN" sz="4800" dirty="0" smtClean="0">
              <a:solidFill>
                <a:schemeClr val="tx1"/>
              </a:solidFill>
            </a:endParaRPr>
          </a:p>
          <a:p>
            <a:pPr marL="0" indent="0" algn="ctr">
              <a:buNone/>
            </a:pPr>
            <a:endParaRPr lang="en-IN" sz="4800" dirty="0">
              <a:solidFill>
                <a:schemeClr val="tx1"/>
              </a:solidFill>
            </a:endParaRPr>
          </a:p>
          <a:p>
            <a:pPr marL="0" indent="0" algn="ctr">
              <a:buNone/>
            </a:pPr>
            <a:endParaRPr lang="en-IN" sz="4800" dirty="0" smtClean="0">
              <a:solidFill>
                <a:schemeClr val="tx1"/>
              </a:solidFill>
            </a:endParaRPr>
          </a:p>
          <a:p>
            <a:pPr marL="0" indent="0" algn="ctr">
              <a:buNone/>
            </a:pPr>
            <a:r>
              <a:rPr lang="en-IN" sz="4800" b="1" dirty="0" smtClean="0">
                <a:solidFill>
                  <a:srgbClr val="0070C0"/>
                </a:solidFill>
              </a:rPr>
              <a:t>STAY SAFE… </a:t>
            </a:r>
            <a:r>
              <a:rPr lang="en-IN" sz="4800" b="1" dirty="0" smtClean="0">
                <a:solidFill>
                  <a:srgbClr val="0070C0"/>
                </a:solidFill>
                <a:sym typeface="Wingdings" pitchFamily="2" charset="2"/>
              </a:rPr>
              <a:t></a:t>
            </a:r>
            <a:endParaRPr lang="en-IN" sz="4800" b="1" dirty="0">
              <a:solidFill>
                <a:srgbClr val="0070C0"/>
              </a:solidFill>
            </a:endParaRPr>
          </a:p>
        </p:txBody>
      </p:sp>
      <p:pic>
        <p:nvPicPr>
          <p:cNvPr id="4" name="Picture 4" descr="C:\Users\kamal\Pictures\004ec4608b19693519c39525b1fa38ba.jpg"/>
          <p:cNvPicPr>
            <a:picLocks noChangeAspect="1" noChangeArrowheads="1"/>
          </p:cNvPicPr>
          <p:nvPr/>
        </p:nvPicPr>
        <p:blipFill rotWithShape="1">
          <a:blip r:embed="rId2">
            <a:extLst>
              <a:ext uri="{28A0092B-C50C-407E-A947-70E740481C1C}">
                <a14:useLocalDpi xmlns:a14="http://schemas.microsoft.com/office/drawing/2010/main" val="0"/>
              </a:ext>
            </a:extLst>
          </a:blip>
          <a:srcRect b="13647"/>
          <a:stretch/>
        </p:blipFill>
        <p:spPr>
          <a:xfrm>
            <a:off x="152400" y="81395"/>
            <a:ext cx="8839200" cy="4360718"/>
          </a:xfrm>
          <a:prstGeom prst="rect">
            <a:avLst/>
          </a:prstGeom>
          <a:noFill/>
        </p:spPr>
      </p:pic>
    </p:spTree>
    <p:extLst>
      <p:ext uri="{BB962C8B-B14F-4D97-AF65-F5344CB8AC3E}">
        <p14:creationId xmlns:p14="http://schemas.microsoft.com/office/powerpoint/2010/main" val="2056994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8600" y="914400"/>
            <a:ext cx="8686799" cy="5638800"/>
          </a:xfrm>
        </p:spPr>
        <p:txBody>
          <a:bodyPr/>
          <a:lstStyle/>
          <a:p>
            <a:endParaRPr lang="en-IN" sz="1800" dirty="0" smtClean="0">
              <a:solidFill>
                <a:schemeClr val="tx1"/>
              </a:solidFill>
            </a:endParaRPr>
          </a:p>
          <a:p>
            <a:r>
              <a:rPr lang="en-IN" sz="1800" dirty="0" smtClean="0">
                <a:solidFill>
                  <a:schemeClr val="tx1"/>
                </a:solidFill>
              </a:rPr>
              <a:t>The location of Production facilities the one of the most crucial decisions as it directly impacts the operational efficiency and cost of Production. Also, location is a long term decision which cannot be reversed easily</a:t>
            </a:r>
            <a:r>
              <a:rPr lang="en-IN" dirty="0" smtClean="0"/>
              <a:t>.</a:t>
            </a:r>
          </a:p>
          <a:p>
            <a:endParaRPr lang="en-IN" dirty="0"/>
          </a:p>
          <a:p>
            <a:pPr marL="0" indent="0">
              <a:buNone/>
            </a:pPr>
            <a:endParaRPr lang="en-IN" dirty="0" smtClean="0"/>
          </a:p>
          <a:p>
            <a:pPr marL="0" indent="0">
              <a:buNone/>
            </a:pPr>
            <a:endParaRPr lang="en-IN" dirty="0"/>
          </a:p>
          <a:p>
            <a:pPr marL="0" indent="0">
              <a:buNone/>
            </a:pPr>
            <a:endParaRPr lang="en-IN" dirty="0" smtClean="0"/>
          </a:p>
          <a:p>
            <a:pPr marL="0" indent="0">
              <a:buNone/>
            </a:pPr>
            <a:endParaRPr lang="en-IN" dirty="0"/>
          </a:p>
          <a:p>
            <a:pPr marL="0" indent="0">
              <a:buNone/>
            </a:pPr>
            <a:endParaRPr lang="en-IN" dirty="0" smtClean="0"/>
          </a:p>
          <a:p>
            <a:pPr marL="0" indent="0">
              <a:buNone/>
            </a:pPr>
            <a:endParaRPr lang="en-IN" sz="1600" dirty="0" smtClean="0">
              <a:solidFill>
                <a:schemeClr val="tx1"/>
              </a:solidFill>
            </a:endParaRPr>
          </a:p>
          <a:p>
            <a:pPr marL="0" indent="0">
              <a:buNone/>
            </a:pPr>
            <a:r>
              <a:rPr lang="en-IN" sz="1600" dirty="0" smtClean="0">
                <a:solidFill>
                  <a:schemeClr val="tx1"/>
                </a:solidFill>
              </a:rPr>
              <a:t>There are certain factors which influence the Location Strategy as to whether it will be Centralised or Decentralised like Customer taste &amp; preference, variety of product, trade barriers, exchange rates etc.</a:t>
            </a:r>
            <a:endParaRPr lang="en-GB" sz="1600" dirty="0">
              <a:solidFill>
                <a:schemeClr val="tx1"/>
              </a:solidFill>
            </a:endParaRPr>
          </a:p>
        </p:txBody>
      </p:sp>
      <p:sp>
        <p:nvSpPr>
          <p:cNvPr id="4" name="Title 3"/>
          <p:cNvSpPr>
            <a:spLocks noGrp="1"/>
          </p:cNvSpPr>
          <p:nvPr>
            <p:ph type="title"/>
          </p:nvPr>
        </p:nvSpPr>
        <p:spPr>
          <a:xfrm>
            <a:off x="457200" y="338328"/>
            <a:ext cx="8229600" cy="652272"/>
          </a:xfrm>
        </p:spPr>
        <p:txBody>
          <a:bodyPr>
            <a:normAutofit/>
          </a:bodyPr>
          <a:lstStyle/>
          <a:p>
            <a:r>
              <a:rPr lang="en-IN" sz="3200" dirty="0" smtClean="0">
                <a:solidFill>
                  <a:schemeClr val="tx1"/>
                </a:solidFill>
              </a:rPr>
              <a:t>1. PLANT LOCATION DECISION</a:t>
            </a:r>
            <a:endParaRPr lang="en-GB" sz="3200" dirty="0">
              <a:solidFill>
                <a:schemeClr val="tx1"/>
              </a:solidFill>
            </a:endParaRPr>
          </a:p>
        </p:txBody>
      </p:sp>
      <p:graphicFrame>
        <p:nvGraphicFramePr>
          <p:cNvPr id="6" name="Diagram 5"/>
          <p:cNvGraphicFramePr/>
          <p:nvPr>
            <p:extLst>
              <p:ext uri="{D42A27DB-BD31-4B8C-83A1-F6EECF244321}">
                <p14:modId xmlns:p14="http://schemas.microsoft.com/office/powerpoint/2010/main" val="844600946"/>
              </p:ext>
            </p:extLst>
          </p:nvPr>
        </p:nvGraphicFramePr>
        <p:xfrm>
          <a:off x="609600" y="2438400"/>
          <a:ext cx="8001000" cy="243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0874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84902062"/>
              </p:ext>
            </p:extLst>
          </p:nvPr>
        </p:nvGraphicFramePr>
        <p:xfrm>
          <a:off x="228600" y="1219200"/>
          <a:ext cx="8686800" cy="5410200"/>
        </p:xfrm>
        <a:graphic>
          <a:graphicData uri="http://schemas.openxmlformats.org/drawingml/2006/table">
            <a:tbl>
              <a:tblPr firstRow="1" bandRow="1">
                <a:tableStyleId>{5C22544A-7EE6-4342-B048-85BDC9FD1C3A}</a:tableStyleId>
              </a:tblPr>
              <a:tblGrid>
                <a:gridCol w="762000"/>
                <a:gridCol w="3581400"/>
                <a:gridCol w="2171700"/>
                <a:gridCol w="2171700"/>
              </a:tblGrid>
              <a:tr h="685111">
                <a:tc>
                  <a:txBody>
                    <a:bodyPr/>
                    <a:lstStyle/>
                    <a:p>
                      <a:pPr algn="ctr"/>
                      <a:r>
                        <a:rPr lang="en-IN" dirty="0" smtClean="0"/>
                        <a:t>S.NO</a:t>
                      </a:r>
                      <a:endParaRPr lang="en-GB" dirty="0"/>
                    </a:p>
                  </a:txBody>
                  <a:tcPr/>
                </a:tc>
                <a:tc>
                  <a:txBody>
                    <a:bodyPr/>
                    <a:lstStyle/>
                    <a:p>
                      <a:pPr algn="ctr"/>
                      <a:r>
                        <a:rPr lang="en-IN" dirty="0" smtClean="0"/>
                        <a:t>FACTORS</a:t>
                      </a:r>
                      <a:endParaRPr lang="en-GB" dirty="0"/>
                    </a:p>
                  </a:txBody>
                  <a:tcPr/>
                </a:tc>
                <a:tc>
                  <a:txBody>
                    <a:bodyPr/>
                    <a:lstStyle/>
                    <a:p>
                      <a:pPr algn="ctr"/>
                      <a:r>
                        <a:rPr lang="en-IN" dirty="0" smtClean="0"/>
                        <a:t>CENTRALISED</a:t>
                      </a:r>
                      <a:r>
                        <a:rPr lang="en-IN" baseline="0" dirty="0" smtClean="0"/>
                        <a:t> LOCATION</a:t>
                      </a:r>
                      <a:endParaRPr lang="en-GB" dirty="0"/>
                    </a:p>
                  </a:txBody>
                  <a:tcPr/>
                </a:tc>
                <a:tc>
                  <a:txBody>
                    <a:bodyPr/>
                    <a:lstStyle/>
                    <a:p>
                      <a:pPr algn="ctr"/>
                      <a:r>
                        <a:rPr lang="en-IN" dirty="0" smtClean="0"/>
                        <a:t>DECENTRALISED LOCATION</a:t>
                      </a:r>
                      <a:endParaRPr lang="en-GB" dirty="0"/>
                    </a:p>
                  </a:txBody>
                  <a:tcPr/>
                </a:tc>
              </a:tr>
              <a:tr h="685111">
                <a:tc>
                  <a:txBody>
                    <a:bodyPr/>
                    <a:lstStyle/>
                    <a:p>
                      <a:r>
                        <a:rPr lang="en-IN" dirty="0" smtClean="0"/>
                        <a:t>1.</a:t>
                      </a:r>
                      <a:endParaRPr lang="en-GB" dirty="0"/>
                    </a:p>
                  </a:txBody>
                  <a:tcPr/>
                </a:tc>
                <a:tc>
                  <a:txBody>
                    <a:bodyPr/>
                    <a:lstStyle/>
                    <a:p>
                      <a:r>
                        <a:rPr lang="en-IN" dirty="0" smtClean="0"/>
                        <a:t>Taste</a:t>
                      </a:r>
                      <a:r>
                        <a:rPr lang="en-IN" baseline="0" dirty="0" smtClean="0"/>
                        <a:t> &amp; Preference in different markets</a:t>
                      </a:r>
                      <a:endParaRPr lang="en-GB" dirty="0"/>
                    </a:p>
                  </a:txBody>
                  <a:tcPr/>
                </a:tc>
                <a:tc>
                  <a:txBody>
                    <a:bodyPr/>
                    <a:lstStyle/>
                    <a:p>
                      <a:r>
                        <a:rPr lang="en-IN" dirty="0" smtClean="0"/>
                        <a:t>Same</a:t>
                      </a:r>
                      <a:endParaRPr lang="en-GB" dirty="0"/>
                    </a:p>
                  </a:txBody>
                  <a:tcPr/>
                </a:tc>
                <a:tc>
                  <a:txBody>
                    <a:bodyPr/>
                    <a:lstStyle/>
                    <a:p>
                      <a:r>
                        <a:rPr lang="en-IN" dirty="0" smtClean="0"/>
                        <a:t>Different</a:t>
                      </a:r>
                      <a:endParaRPr lang="en-GB" dirty="0"/>
                    </a:p>
                  </a:txBody>
                  <a:tcPr/>
                </a:tc>
              </a:tr>
              <a:tr h="391492">
                <a:tc>
                  <a:txBody>
                    <a:bodyPr/>
                    <a:lstStyle/>
                    <a:p>
                      <a:r>
                        <a:rPr lang="en-IN" dirty="0" smtClean="0"/>
                        <a:t>2. </a:t>
                      </a:r>
                      <a:endParaRPr lang="en-GB" dirty="0"/>
                    </a:p>
                  </a:txBody>
                  <a:tcPr/>
                </a:tc>
                <a:tc>
                  <a:txBody>
                    <a:bodyPr/>
                    <a:lstStyle/>
                    <a:p>
                      <a:r>
                        <a:rPr lang="en-IN" dirty="0" smtClean="0"/>
                        <a:t>Type of Product</a:t>
                      </a:r>
                      <a:endParaRPr lang="en-GB" dirty="0"/>
                    </a:p>
                  </a:txBody>
                  <a:tcPr/>
                </a:tc>
                <a:tc>
                  <a:txBody>
                    <a:bodyPr/>
                    <a:lstStyle/>
                    <a:p>
                      <a:r>
                        <a:rPr lang="en-IN" dirty="0" smtClean="0"/>
                        <a:t>Standardised Global</a:t>
                      </a:r>
                      <a:endParaRPr lang="en-GB" dirty="0"/>
                    </a:p>
                  </a:txBody>
                  <a:tcPr/>
                </a:tc>
                <a:tc>
                  <a:txBody>
                    <a:bodyPr/>
                    <a:lstStyle/>
                    <a:p>
                      <a:r>
                        <a:rPr lang="en-IN" dirty="0" smtClean="0"/>
                        <a:t>Different Variety</a:t>
                      </a:r>
                      <a:endParaRPr lang="en-GB" dirty="0"/>
                    </a:p>
                  </a:txBody>
                  <a:tcPr/>
                </a:tc>
              </a:tr>
              <a:tr h="978730">
                <a:tc>
                  <a:txBody>
                    <a:bodyPr/>
                    <a:lstStyle/>
                    <a:p>
                      <a:r>
                        <a:rPr lang="en-IN" dirty="0" smtClean="0"/>
                        <a:t>3.</a:t>
                      </a:r>
                      <a:endParaRPr lang="en-GB" dirty="0"/>
                    </a:p>
                  </a:txBody>
                  <a:tcPr/>
                </a:tc>
                <a:tc>
                  <a:txBody>
                    <a:bodyPr/>
                    <a:lstStyle/>
                    <a:p>
                      <a:r>
                        <a:rPr lang="en-IN" dirty="0" smtClean="0"/>
                        <a:t>Cost</a:t>
                      </a:r>
                      <a:r>
                        <a:rPr lang="en-IN" baseline="0" dirty="0" smtClean="0"/>
                        <a:t> of Manufacturing</a:t>
                      </a:r>
                      <a:endParaRPr lang="en-GB" dirty="0"/>
                    </a:p>
                  </a:txBody>
                  <a:tcPr/>
                </a:tc>
                <a:tc>
                  <a:txBody>
                    <a:bodyPr/>
                    <a:lstStyle/>
                    <a:p>
                      <a:r>
                        <a:rPr lang="en-IN" dirty="0" smtClean="0"/>
                        <a:t>Differs</a:t>
                      </a:r>
                      <a:r>
                        <a:rPr lang="en-IN" baseline="0" dirty="0" smtClean="0"/>
                        <a:t> between Countries</a:t>
                      </a:r>
                      <a:endParaRPr lang="en-GB" dirty="0"/>
                    </a:p>
                  </a:txBody>
                  <a:tcPr/>
                </a:tc>
                <a:tc>
                  <a:txBody>
                    <a:bodyPr/>
                    <a:lstStyle/>
                    <a:p>
                      <a:r>
                        <a:rPr lang="en-IN" dirty="0" smtClean="0"/>
                        <a:t>Does not significantly differ between Countries</a:t>
                      </a:r>
                      <a:endParaRPr lang="en-GB" dirty="0"/>
                    </a:p>
                  </a:txBody>
                  <a:tcPr/>
                </a:tc>
              </a:tr>
              <a:tr h="396929">
                <a:tc>
                  <a:txBody>
                    <a:bodyPr/>
                    <a:lstStyle/>
                    <a:p>
                      <a:r>
                        <a:rPr lang="en-IN" dirty="0" smtClean="0"/>
                        <a:t>4.</a:t>
                      </a:r>
                      <a:endParaRPr lang="en-GB" dirty="0"/>
                    </a:p>
                  </a:txBody>
                  <a:tcPr/>
                </a:tc>
                <a:tc>
                  <a:txBody>
                    <a:bodyPr/>
                    <a:lstStyle/>
                    <a:p>
                      <a:r>
                        <a:rPr lang="en-IN" dirty="0" smtClean="0"/>
                        <a:t>Trade Barriers</a:t>
                      </a:r>
                      <a:endParaRPr lang="en-GB" dirty="0"/>
                    </a:p>
                  </a:txBody>
                  <a:tcPr/>
                </a:tc>
                <a:tc>
                  <a:txBody>
                    <a:bodyPr/>
                    <a:lstStyle/>
                    <a:p>
                      <a:r>
                        <a:rPr lang="en-IN" dirty="0" smtClean="0"/>
                        <a:t>Low </a:t>
                      </a:r>
                      <a:endParaRPr lang="en-GB" dirty="0"/>
                    </a:p>
                  </a:txBody>
                  <a:tcPr/>
                </a:tc>
                <a:tc>
                  <a:txBody>
                    <a:bodyPr/>
                    <a:lstStyle/>
                    <a:p>
                      <a:r>
                        <a:rPr lang="en-IN" dirty="0" smtClean="0"/>
                        <a:t>High</a:t>
                      </a:r>
                      <a:endParaRPr lang="en-GB" dirty="0"/>
                    </a:p>
                  </a:txBody>
                  <a:tcPr/>
                </a:tc>
              </a:tr>
              <a:tr h="396929">
                <a:tc>
                  <a:txBody>
                    <a:bodyPr/>
                    <a:lstStyle/>
                    <a:p>
                      <a:r>
                        <a:rPr lang="en-IN" dirty="0" smtClean="0"/>
                        <a:t>5.</a:t>
                      </a:r>
                      <a:endParaRPr lang="en-GB" dirty="0"/>
                    </a:p>
                  </a:txBody>
                  <a:tcPr/>
                </a:tc>
                <a:tc>
                  <a:txBody>
                    <a:bodyPr/>
                    <a:lstStyle/>
                    <a:p>
                      <a:r>
                        <a:rPr lang="en-IN" dirty="0" smtClean="0"/>
                        <a:t>Similar enterprise at one place</a:t>
                      </a:r>
                      <a:endParaRPr lang="en-GB" dirty="0"/>
                    </a:p>
                  </a:txBody>
                  <a:tcPr/>
                </a:tc>
                <a:tc>
                  <a:txBody>
                    <a:bodyPr/>
                    <a:lstStyle/>
                    <a:p>
                      <a:r>
                        <a:rPr lang="en-IN" dirty="0" smtClean="0"/>
                        <a:t>Concentrated</a:t>
                      </a:r>
                      <a:endParaRPr lang="en-GB" dirty="0"/>
                    </a:p>
                  </a:txBody>
                  <a:tcPr/>
                </a:tc>
                <a:tc>
                  <a:txBody>
                    <a:bodyPr/>
                    <a:lstStyle/>
                    <a:p>
                      <a:r>
                        <a:rPr lang="en-IN" dirty="0" smtClean="0"/>
                        <a:t>No Concentration</a:t>
                      </a:r>
                      <a:endParaRPr lang="en-GB" dirty="0"/>
                    </a:p>
                  </a:txBody>
                  <a:tcPr/>
                </a:tc>
              </a:tr>
              <a:tr h="396929">
                <a:tc>
                  <a:txBody>
                    <a:bodyPr/>
                    <a:lstStyle/>
                    <a:p>
                      <a:r>
                        <a:rPr lang="en-IN" dirty="0" smtClean="0"/>
                        <a:t>6.</a:t>
                      </a:r>
                      <a:endParaRPr lang="en-GB" dirty="0"/>
                    </a:p>
                  </a:txBody>
                  <a:tcPr/>
                </a:tc>
                <a:tc>
                  <a:txBody>
                    <a:bodyPr/>
                    <a:lstStyle/>
                    <a:p>
                      <a:r>
                        <a:rPr lang="en-IN" dirty="0" smtClean="0"/>
                        <a:t>Exchange Rate</a:t>
                      </a:r>
                      <a:endParaRPr lang="en-GB" dirty="0"/>
                    </a:p>
                  </a:txBody>
                  <a:tcPr/>
                </a:tc>
                <a:tc>
                  <a:txBody>
                    <a:bodyPr/>
                    <a:lstStyle/>
                    <a:p>
                      <a:r>
                        <a:rPr lang="en-IN" dirty="0" smtClean="0"/>
                        <a:t>Stable</a:t>
                      </a:r>
                      <a:endParaRPr lang="en-GB" dirty="0"/>
                    </a:p>
                  </a:txBody>
                  <a:tcPr/>
                </a:tc>
                <a:tc>
                  <a:txBody>
                    <a:bodyPr/>
                    <a:lstStyle/>
                    <a:p>
                      <a:r>
                        <a:rPr lang="en-IN" dirty="0" smtClean="0"/>
                        <a:t>Fluctuate Widely</a:t>
                      </a:r>
                      <a:endParaRPr lang="en-GB" dirty="0"/>
                    </a:p>
                  </a:txBody>
                  <a:tcPr/>
                </a:tc>
              </a:tr>
              <a:tr h="396929">
                <a:tc>
                  <a:txBody>
                    <a:bodyPr/>
                    <a:lstStyle/>
                    <a:p>
                      <a:r>
                        <a:rPr lang="en-IN" dirty="0" smtClean="0"/>
                        <a:t>7.</a:t>
                      </a:r>
                      <a:endParaRPr lang="en-GB" dirty="0"/>
                    </a:p>
                  </a:txBody>
                  <a:tcPr/>
                </a:tc>
                <a:tc>
                  <a:txBody>
                    <a:bodyPr/>
                    <a:lstStyle/>
                    <a:p>
                      <a:r>
                        <a:rPr lang="en-IN" dirty="0" smtClean="0"/>
                        <a:t>BEP w.r.t Global</a:t>
                      </a:r>
                      <a:r>
                        <a:rPr lang="en-IN" baseline="0" dirty="0" smtClean="0"/>
                        <a:t> demand</a:t>
                      </a:r>
                      <a:endParaRPr lang="en-GB" dirty="0"/>
                    </a:p>
                  </a:txBody>
                  <a:tcPr/>
                </a:tc>
                <a:tc>
                  <a:txBody>
                    <a:bodyPr/>
                    <a:lstStyle/>
                    <a:p>
                      <a:r>
                        <a:rPr lang="en-IN" dirty="0" smtClean="0"/>
                        <a:t>High</a:t>
                      </a:r>
                      <a:endParaRPr lang="en-GB" dirty="0"/>
                    </a:p>
                  </a:txBody>
                  <a:tcPr/>
                </a:tc>
                <a:tc>
                  <a:txBody>
                    <a:bodyPr/>
                    <a:lstStyle/>
                    <a:p>
                      <a:r>
                        <a:rPr lang="en-IN" dirty="0" smtClean="0"/>
                        <a:t>Low</a:t>
                      </a:r>
                      <a:endParaRPr lang="en-GB" dirty="0"/>
                    </a:p>
                  </a:txBody>
                  <a:tcPr/>
                </a:tc>
              </a:tr>
              <a:tr h="685111">
                <a:tc>
                  <a:txBody>
                    <a:bodyPr/>
                    <a:lstStyle/>
                    <a:p>
                      <a:r>
                        <a:rPr lang="en-IN" dirty="0" smtClean="0"/>
                        <a:t>8. </a:t>
                      </a:r>
                      <a:endParaRPr lang="en-GB" dirty="0"/>
                    </a:p>
                  </a:txBody>
                  <a:tcPr/>
                </a:tc>
                <a:tc>
                  <a:txBody>
                    <a:bodyPr/>
                    <a:lstStyle/>
                    <a:p>
                      <a:r>
                        <a:rPr lang="en-IN" dirty="0" smtClean="0"/>
                        <a:t>Ration between</a:t>
                      </a:r>
                      <a:r>
                        <a:rPr lang="en-IN" baseline="0" dirty="0" smtClean="0"/>
                        <a:t> Value and Weight of the product</a:t>
                      </a:r>
                      <a:endParaRPr lang="en-GB" dirty="0"/>
                    </a:p>
                  </a:txBody>
                  <a:tcPr/>
                </a:tc>
                <a:tc>
                  <a:txBody>
                    <a:bodyPr/>
                    <a:lstStyle/>
                    <a:p>
                      <a:r>
                        <a:rPr lang="en-IN" dirty="0" smtClean="0"/>
                        <a:t>High</a:t>
                      </a:r>
                      <a:endParaRPr lang="en-GB" dirty="0"/>
                    </a:p>
                  </a:txBody>
                  <a:tcPr/>
                </a:tc>
                <a:tc>
                  <a:txBody>
                    <a:bodyPr/>
                    <a:lstStyle/>
                    <a:p>
                      <a:r>
                        <a:rPr lang="en-IN" dirty="0" smtClean="0"/>
                        <a:t>Low</a:t>
                      </a:r>
                      <a:endParaRPr lang="en-GB" dirty="0"/>
                    </a:p>
                  </a:txBody>
                  <a:tcPr/>
                </a:tc>
              </a:tr>
              <a:tr h="396929">
                <a:tc>
                  <a:txBody>
                    <a:bodyPr/>
                    <a:lstStyle/>
                    <a:p>
                      <a:r>
                        <a:rPr lang="en-IN" dirty="0" smtClean="0"/>
                        <a:t>9.</a:t>
                      </a:r>
                      <a:endParaRPr lang="en-GB" dirty="0"/>
                    </a:p>
                  </a:txBody>
                  <a:tcPr/>
                </a:tc>
                <a:tc>
                  <a:txBody>
                    <a:bodyPr/>
                    <a:lstStyle/>
                    <a:p>
                      <a:r>
                        <a:rPr lang="en-IN" dirty="0" smtClean="0"/>
                        <a:t>Sources of Input and market</a:t>
                      </a:r>
                      <a:endParaRPr lang="en-GB" dirty="0"/>
                    </a:p>
                  </a:txBody>
                  <a:tcPr/>
                </a:tc>
                <a:tc>
                  <a:txBody>
                    <a:bodyPr/>
                    <a:lstStyle/>
                    <a:p>
                      <a:r>
                        <a:rPr lang="en-IN" dirty="0" smtClean="0"/>
                        <a:t>Concentrated</a:t>
                      </a:r>
                      <a:endParaRPr lang="en-GB" dirty="0"/>
                    </a:p>
                  </a:txBody>
                  <a:tcPr/>
                </a:tc>
                <a:tc>
                  <a:txBody>
                    <a:bodyPr/>
                    <a:lstStyle/>
                    <a:p>
                      <a:r>
                        <a:rPr lang="en-IN" dirty="0" smtClean="0"/>
                        <a:t>Dispersed</a:t>
                      </a:r>
                      <a:endParaRPr lang="en-GB" dirty="0"/>
                    </a:p>
                  </a:txBody>
                  <a:tcPr/>
                </a:tc>
              </a:tr>
            </a:tbl>
          </a:graphicData>
        </a:graphic>
      </p:graphicFrame>
      <p:sp>
        <p:nvSpPr>
          <p:cNvPr id="3" name="Title 2"/>
          <p:cNvSpPr>
            <a:spLocks noGrp="1"/>
          </p:cNvSpPr>
          <p:nvPr>
            <p:ph type="title"/>
          </p:nvPr>
        </p:nvSpPr>
        <p:spPr>
          <a:xfrm>
            <a:off x="457200" y="338328"/>
            <a:ext cx="8229600" cy="652272"/>
          </a:xfrm>
        </p:spPr>
        <p:txBody>
          <a:bodyPr>
            <a:normAutofit/>
          </a:bodyPr>
          <a:lstStyle/>
          <a:p>
            <a:r>
              <a:rPr lang="en-IN" sz="3600" dirty="0" smtClean="0">
                <a:solidFill>
                  <a:schemeClr val="tx1"/>
                </a:solidFill>
              </a:rPr>
              <a:t>Factors influencing the Location Strategy</a:t>
            </a:r>
            <a:endParaRPr lang="en-GB" sz="3600" dirty="0">
              <a:solidFill>
                <a:schemeClr val="tx1"/>
              </a:solidFill>
            </a:endParaRPr>
          </a:p>
        </p:txBody>
      </p:sp>
    </p:spTree>
    <p:extLst>
      <p:ext uri="{BB962C8B-B14F-4D97-AF65-F5344CB8AC3E}">
        <p14:creationId xmlns:p14="http://schemas.microsoft.com/office/powerpoint/2010/main" val="125485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752600"/>
            <a:ext cx="8686799" cy="4343400"/>
          </a:xfrm>
        </p:spPr>
        <p:txBody>
          <a:bodyPr/>
          <a:lstStyle/>
          <a:p>
            <a:endParaRPr lang="en-IN" dirty="0" smtClean="0"/>
          </a:p>
          <a:p>
            <a:endParaRPr lang="en-IN" dirty="0"/>
          </a:p>
          <a:p>
            <a:endParaRPr lang="en-IN" dirty="0" smtClean="0"/>
          </a:p>
          <a:p>
            <a:endParaRPr lang="en-IN" dirty="0"/>
          </a:p>
          <a:p>
            <a:endParaRPr lang="en-IN" dirty="0" smtClean="0"/>
          </a:p>
          <a:p>
            <a:endParaRPr lang="en-IN" dirty="0"/>
          </a:p>
          <a:p>
            <a:endParaRPr lang="en-IN" dirty="0" smtClean="0"/>
          </a:p>
          <a:p>
            <a:endParaRPr lang="en-IN" dirty="0"/>
          </a:p>
          <a:p>
            <a:endParaRPr lang="en-GB" dirty="0"/>
          </a:p>
        </p:txBody>
      </p:sp>
      <p:sp>
        <p:nvSpPr>
          <p:cNvPr id="3" name="Title 2"/>
          <p:cNvSpPr>
            <a:spLocks noGrp="1"/>
          </p:cNvSpPr>
          <p:nvPr>
            <p:ph type="title"/>
          </p:nvPr>
        </p:nvSpPr>
        <p:spPr>
          <a:xfrm>
            <a:off x="457200" y="338328"/>
            <a:ext cx="8229600" cy="804672"/>
          </a:xfrm>
        </p:spPr>
        <p:txBody>
          <a:bodyPr>
            <a:noAutofit/>
          </a:bodyPr>
          <a:lstStyle/>
          <a:p>
            <a:r>
              <a:rPr lang="en-IN" sz="3200" dirty="0" smtClean="0">
                <a:solidFill>
                  <a:schemeClr val="tx1"/>
                </a:solidFill>
              </a:rPr>
              <a:t>Merits and Demerits of Centralised and Decentralised Location</a:t>
            </a:r>
            <a:endParaRPr lang="en-GB" sz="3200" dirty="0">
              <a:solidFill>
                <a:schemeClr val="tx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397227898"/>
              </p:ext>
            </p:extLst>
          </p:nvPr>
        </p:nvGraphicFramePr>
        <p:xfrm>
          <a:off x="228600" y="1397000"/>
          <a:ext cx="8686800" cy="4394203"/>
        </p:xfrm>
        <a:graphic>
          <a:graphicData uri="http://schemas.openxmlformats.org/drawingml/2006/table">
            <a:tbl>
              <a:tblPr firstRow="1" bandRow="1">
                <a:tableStyleId>{5C22544A-7EE6-4342-B048-85BDC9FD1C3A}</a:tableStyleId>
              </a:tblPr>
              <a:tblGrid>
                <a:gridCol w="1295400"/>
                <a:gridCol w="3581400"/>
                <a:gridCol w="3810000"/>
              </a:tblGrid>
              <a:tr h="535799">
                <a:tc>
                  <a:txBody>
                    <a:bodyPr/>
                    <a:lstStyle/>
                    <a:p>
                      <a:r>
                        <a:rPr lang="en-IN" dirty="0" smtClean="0"/>
                        <a:t>S.NO</a:t>
                      </a:r>
                      <a:endParaRPr lang="en-GB" dirty="0"/>
                    </a:p>
                  </a:txBody>
                  <a:tcPr/>
                </a:tc>
                <a:tc>
                  <a:txBody>
                    <a:bodyPr/>
                    <a:lstStyle/>
                    <a:p>
                      <a:r>
                        <a:rPr lang="en-IN" dirty="0" smtClean="0"/>
                        <a:t>CENTRALISED LOCATION</a:t>
                      </a:r>
                      <a:endParaRPr lang="en-GB" dirty="0"/>
                    </a:p>
                  </a:txBody>
                  <a:tcPr/>
                </a:tc>
                <a:tc>
                  <a:txBody>
                    <a:bodyPr/>
                    <a:lstStyle/>
                    <a:p>
                      <a:r>
                        <a:rPr lang="en-IN" dirty="0" smtClean="0"/>
                        <a:t>DECENTRALISED LOCATION</a:t>
                      </a:r>
                      <a:endParaRPr lang="en-GB" dirty="0"/>
                    </a:p>
                  </a:txBody>
                  <a:tcPr/>
                </a:tc>
              </a:tr>
              <a:tr h="535799">
                <a:tc>
                  <a:txBody>
                    <a:bodyPr/>
                    <a:lstStyle/>
                    <a:p>
                      <a:r>
                        <a:rPr lang="en-IN" dirty="0" smtClean="0"/>
                        <a:t>MERITS-</a:t>
                      </a:r>
                      <a:endParaRPr lang="en-GB" dirty="0"/>
                    </a:p>
                  </a:txBody>
                  <a:tcPr/>
                </a:tc>
                <a:tc>
                  <a:txBody>
                    <a:bodyPr/>
                    <a:lstStyle/>
                    <a:p>
                      <a:r>
                        <a:rPr lang="en-IN" dirty="0" smtClean="0"/>
                        <a:t>Maximum Efficiency Possible</a:t>
                      </a:r>
                      <a:endParaRPr lang="en-GB" dirty="0"/>
                    </a:p>
                  </a:txBody>
                  <a:tcPr/>
                </a:tc>
                <a:tc>
                  <a:txBody>
                    <a:bodyPr/>
                    <a:lstStyle/>
                    <a:p>
                      <a:r>
                        <a:rPr lang="en-IN" dirty="0" smtClean="0"/>
                        <a:t>Easy to adapt local conditions</a:t>
                      </a:r>
                      <a:endParaRPr lang="en-GB" dirty="0"/>
                    </a:p>
                  </a:txBody>
                  <a:tcPr/>
                </a:tc>
              </a:tr>
              <a:tr h="857604">
                <a:tc>
                  <a:txBody>
                    <a:bodyPr/>
                    <a:lstStyle/>
                    <a:p>
                      <a:endParaRPr lang="en-GB" dirty="0"/>
                    </a:p>
                  </a:txBody>
                  <a:tcPr/>
                </a:tc>
                <a:tc>
                  <a:txBody>
                    <a:bodyPr/>
                    <a:lstStyle/>
                    <a:p>
                      <a:r>
                        <a:rPr lang="en-IN" dirty="0" smtClean="0"/>
                        <a:t>Standardisation of Product possible</a:t>
                      </a:r>
                      <a:endParaRPr lang="en-GB" dirty="0"/>
                    </a:p>
                  </a:txBody>
                  <a:tcPr/>
                </a:tc>
                <a:tc>
                  <a:txBody>
                    <a:bodyPr/>
                    <a:lstStyle/>
                    <a:p>
                      <a:r>
                        <a:rPr lang="en-IN" dirty="0" smtClean="0"/>
                        <a:t>Flexibility</a:t>
                      </a:r>
                      <a:r>
                        <a:rPr lang="en-IN" baseline="0" dirty="0" smtClean="0"/>
                        <a:t> of Operation</a:t>
                      </a:r>
                      <a:endParaRPr lang="en-GB" dirty="0"/>
                    </a:p>
                  </a:txBody>
                  <a:tcPr/>
                </a:tc>
              </a:tr>
              <a:tr h="535799">
                <a:tc>
                  <a:txBody>
                    <a:bodyPr/>
                    <a:lstStyle/>
                    <a:p>
                      <a:endParaRPr lang="en-GB" dirty="0"/>
                    </a:p>
                  </a:txBody>
                  <a:tcPr/>
                </a:tc>
                <a:tc>
                  <a:txBody>
                    <a:bodyPr/>
                    <a:lstStyle/>
                    <a:p>
                      <a:r>
                        <a:rPr lang="en-IN" dirty="0" smtClean="0"/>
                        <a:t>Large Economies of Scale</a:t>
                      </a:r>
                      <a:endParaRPr lang="en-GB" dirty="0"/>
                    </a:p>
                  </a:txBody>
                  <a:tcPr/>
                </a:tc>
                <a:tc>
                  <a:txBody>
                    <a:bodyPr/>
                    <a:lstStyle/>
                    <a:p>
                      <a:r>
                        <a:rPr lang="en-IN" dirty="0" smtClean="0"/>
                        <a:t>Customisation in Production</a:t>
                      </a:r>
                      <a:endParaRPr lang="en-GB" dirty="0"/>
                    </a:p>
                  </a:txBody>
                  <a:tcPr/>
                </a:tc>
              </a:tr>
              <a:tr h="857604">
                <a:tc>
                  <a:txBody>
                    <a:bodyPr/>
                    <a:lstStyle/>
                    <a:p>
                      <a:endParaRPr lang="en-GB" dirty="0"/>
                    </a:p>
                  </a:txBody>
                  <a:tcPr/>
                </a:tc>
                <a:tc>
                  <a:txBody>
                    <a:bodyPr/>
                    <a:lstStyle/>
                    <a:p>
                      <a:r>
                        <a:rPr lang="en-IN" dirty="0" smtClean="0"/>
                        <a:t>Uniform procedure to simplify administration</a:t>
                      </a:r>
                      <a:endParaRPr lang="en-GB" dirty="0"/>
                    </a:p>
                  </a:txBody>
                  <a:tcPr/>
                </a:tc>
                <a:tc>
                  <a:txBody>
                    <a:bodyPr/>
                    <a:lstStyle/>
                    <a:p>
                      <a:r>
                        <a:rPr lang="en-IN" dirty="0" smtClean="0"/>
                        <a:t>Less Political</a:t>
                      </a:r>
                      <a:r>
                        <a:rPr lang="en-IN" baseline="0" dirty="0" smtClean="0"/>
                        <a:t> and commercial risk.</a:t>
                      </a:r>
                      <a:endParaRPr lang="en-GB" dirty="0"/>
                    </a:p>
                  </a:txBody>
                  <a:tcPr/>
                </a:tc>
              </a:tr>
              <a:tr h="535799">
                <a:tc>
                  <a:txBody>
                    <a:bodyPr/>
                    <a:lstStyle/>
                    <a:p>
                      <a:r>
                        <a:rPr lang="en-IN" dirty="0" smtClean="0"/>
                        <a:t>DEMERITS</a:t>
                      </a:r>
                      <a:endParaRPr lang="en-GB" dirty="0"/>
                    </a:p>
                  </a:txBody>
                  <a:tcPr/>
                </a:tc>
                <a:tc>
                  <a:txBody>
                    <a:bodyPr/>
                    <a:lstStyle/>
                    <a:p>
                      <a:r>
                        <a:rPr lang="en-IN" dirty="0" smtClean="0"/>
                        <a:t>High transportation cost</a:t>
                      </a:r>
                      <a:endParaRPr lang="en-GB" dirty="0"/>
                    </a:p>
                  </a:txBody>
                  <a:tcPr/>
                </a:tc>
                <a:tc>
                  <a:txBody>
                    <a:bodyPr/>
                    <a:lstStyle/>
                    <a:p>
                      <a:r>
                        <a:rPr lang="en-IN" dirty="0" smtClean="0"/>
                        <a:t>High cost per unit of Production</a:t>
                      </a:r>
                      <a:endParaRPr lang="en-GB" dirty="0"/>
                    </a:p>
                  </a:txBody>
                  <a:tcPr/>
                </a:tc>
              </a:tr>
              <a:tr h="535799">
                <a:tc>
                  <a:txBody>
                    <a:bodyPr/>
                    <a:lstStyle/>
                    <a:p>
                      <a:endParaRPr lang="en-GB"/>
                    </a:p>
                  </a:txBody>
                  <a:tcPr/>
                </a:tc>
                <a:tc>
                  <a:txBody>
                    <a:bodyPr/>
                    <a:lstStyle/>
                    <a:p>
                      <a:r>
                        <a:rPr lang="en-IN" dirty="0" smtClean="0"/>
                        <a:t>Delay in delivery of products</a:t>
                      </a:r>
                      <a:endParaRPr lang="en-GB" dirty="0"/>
                    </a:p>
                  </a:txBody>
                  <a:tcPr/>
                </a:tc>
                <a:tc>
                  <a:txBody>
                    <a:bodyPr/>
                    <a:lstStyle/>
                    <a:p>
                      <a:r>
                        <a:rPr lang="en-IN" dirty="0" smtClean="0"/>
                        <a:t>High Administrative Cost</a:t>
                      </a:r>
                      <a:endParaRPr lang="en-GB" dirty="0"/>
                    </a:p>
                  </a:txBody>
                  <a:tcPr/>
                </a:tc>
              </a:tr>
            </a:tbl>
          </a:graphicData>
        </a:graphic>
      </p:graphicFrame>
    </p:spTree>
    <p:extLst>
      <p:ext uri="{BB962C8B-B14F-4D97-AF65-F5344CB8AC3E}">
        <p14:creationId xmlns:p14="http://schemas.microsoft.com/office/powerpoint/2010/main" val="1219104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90600"/>
            <a:ext cx="8661400" cy="5562600"/>
          </a:xfrm>
        </p:spPr>
        <p:txBody>
          <a:bodyPr>
            <a:normAutofit/>
          </a:bodyPr>
          <a:lstStyle/>
          <a:p>
            <a:r>
              <a:rPr lang="en-IN" sz="1800" dirty="0" smtClean="0">
                <a:solidFill>
                  <a:schemeClr val="tx1"/>
                </a:solidFill>
              </a:rPr>
              <a:t>Once a firm decides whether its going to produce at home or in foreign country, the next step is to decide the exact location and it is dependant on the following factors-</a:t>
            </a:r>
            <a:endParaRPr lang="en-GB" sz="1800" dirty="0">
              <a:solidFill>
                <a:schemeClr val="tx1"/>
              </a:solidFill>
            </a:endParaRPr>
          </a:p>
        </p:txBody>
      </p:sp>
      <p:sp>
        <p:nvSpPr>
          <p:cNvPr id="3" name="Title 2"/>
          <p:cNvSpPr>
            <a:spLocks noGrp="1"/>
          </p:cNvSpPr>
          <p:nvPr>
            <p:ph type="title"/>
          </p:nvPr>
        </p:nvSpPr>
        <p:spPr>
          <a:xfrm>
            <a:off x="457200" y="338328"/>
            <a:ext cx="8229600" cy="576072"/>
          </a:xfrm>
        </p:spPr>
        <p:txBody>
          <a:bodyPr>
            <a:normAutofit fontScale="90000"/>
          </a:bodyPr>
          <a:lstStyle/>
          <a:p>
            <a:r>
              <a:rPr lang="en-IN" sz="3200" dirty="0" smtClean="0">
                <a:solidFill>
                  <a:schemeClr val="tx1"/>
                </a:solidFill>
              </a:rPr>
              <a:t>FACTORS AFFECTING LOCATION</a:t>
            </a:r>
            <a:endParaRPr lang="en-GB" sz="3200" dirty="0">
              <a:solidFill>
                <a:schemeClr val="tx1"/>
              </a:solidFill>
            </a:endParaRPr>
          </a:p>
        </p:txBody>
      </p:sp>
      <p:graphicFrame>
        <p:nvGraphicFramePr>
          <p:cNvPr id="5" name="Diagram 4"/>
          <p:cNvGraphicFramePr/>
          <p:nvPr>
            <p:extLst>
              <p:ext uri="{D42A27DB-BD31-4B8C-83A1-F6EECF244321}">
                <p14:modId xmlns:p14="http://schemas.microsoft.com/office/powerpoint/2010/main" val="2282538570"/>
              </p:ext>
            </p:extLst>
          </p:nvPr>
        </p:nvGraphicFramePr>
        <p:xfrm>
          <a:off x="304800" y="1676400"/>
          <a:ext cx="8610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90919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990600"/>
            <a:ext cx="8686800" cy="5486400"/>
          </a:xfrm>
        </p:spPr>
        <p:txBody>
          <a:bodyPr>
            <a:normAutofit/>
          </a:bodyPr>
          <a:lstStyle/>
          <a:p>
            <a:pPr>
              <a:buClrTx/>
              <a:buFont typeface="Wingdings" pitchFamily="2" charset="2"/>
              <a:buChar char="Ø"/>
            </a:pPr>
            <a:r>
              <a:rPr lang="en-IN" sz="1800" dirty="0" smtClean="0">
                <a:solidFill>
                  <a:schemeClr val="tx1"/>
                </a:solidFill>
              </a:rPr>
              <a:t>Another major decision in International Production is whether to manufacture in-house or procure from third party suppliers. Both the alternatives of making and buying have its advantages and disadvantages. The aim is to get the product of right quality at minimum price.</a:t>
            </a:r>
          </a:p>
          <a:p>
            <a:pPr marL="0" indent="0">
              <a:buClrTx/>
              <a:buNone/>
            </a:pPr>
            <a:endParaRPr lang="en-GB" sz="1800" dirty="0">
              <a:solidFill>
                <a:schemeClr val="tx1"/>
              </a:solidFill>
            </a:endParaRPr>
          </a:p>
        </p:txBody>
      </p:sp>
      <p:sp>
        <p:nvSpPr>
          <p:cNvPr id="3" name="Title 2"/>
          <p:cNvSpPr>
            <a:spLocks noGrp="1"/>
          </p:cNvSpPr>
          <p:nvPr>
            <p:ph type="title"/>
          </p:nvPr>
        </p:nvSpPr>
        <p:spPr>
          <a:xfrm>
            <a:off x="457200" y="338328"/>
            <a:ext cx="8229600" cy="652272"/>
          </a:xfrm>
        </p:spPr>
        <p:txBody>
          <a:bodyPr>
            <a:normAutofit/>
          </a:bodyPr>
          <a:lstStyle/>
          <a:p>
            <a:r>
              <a:rPr lang="en-IN" sz="3200" b="1" dirty="0" smtClean="0">
                <a:solidFill>
                  <a:schemeClr val="tx1"/>
                </a:solidFill>
              </a:rPr>
              <a:t>2. MAKE OR BUY DECISION</a:t>
            </a:r>
            <a:endParaRPr lang="en-GB" sz="3200" b="1" dirty="0">
              <a:solidFill>
                <a:schemeClr val="tx1"/>
              </a:solidFill>
            </a:endParaRPr>
          </a:p>
        </p:txBody>
      </p:sp>
      <p:graphicFrame>
        <p:nvGraphicFramePr>
          <p:cNvPr id="4" name="Diagram 3"/>
          <p:cNvGraphicFramePr/>
          <p:nvPr>
            <p:extLst>
              <p:ext uri="{D42A27DB-BD31-4B8C-83A1-F6EECF244321}">
                <p14:modId xmlns:p14="http://schemas.microsoft.com/office/powerpoint/2010/main" val="4177489611"/>
              </p:ext>
            </p:extLst>
          </p:nvPr>
        </p:nvGraphicFramePr>
        <p:xfrm>
          <a:off x="228600" y="2209800"/>
          <a:ext cx="8686800" cy="44981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15334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600200"/>
            <a:ext cx="8686799" cy="5029200"/>
          </a:xfrm>
        </p:spPr>
        <p:txBody>
          <a:bodyPr>
            <a:normAutofit/>
          </a:bodyPr>
          <a:lstStyle/>
          <a:p>
            <a:pPr>
              <a:buClrTx/>
              <a:buFont typeface="Wingdings" pitchFamily="2" charset="2"/>
              <a:buChar char="Ø"/>
            </a:pPr>
            <a:r>
              <a:rPr lang="en-IN" sz="1800" dirty="0" smtClean="0">
                <a:solidFill>
                  <a:schemeClr val="tx1"/>
                </a:solidFill>
              </a:rPr>
              <a:t>Globalisation gives an opportunity to the firms to source inputs, components and finished products from the best source available anywhere in the world.</a:t>
            </a:r>
          </a:p>
          <a:p>
            <a:pPr>
              <a:buClrTx/>
              <a:buFont typeface="Wingdings" pitchFamily="2" charset="2"/>
              <a:buChar char="Ø"/>
            </a:pPr>
            <a:r>
              <a:rPr lang="en-IN" sz="1800" dirty="0" smtClean="0">
                <a:solidFill>
                  <a:schemeClr val="tx1"/>
                </a:solidFill>
              </a:rPr>
              <a:t>Companies from countries like USA and Japan ship the components to assembly plants abroad where labour is cheap.</a:t>
            </a:r>
          </a:p>
          <a:p>
            <a:pPr>
              <a:buClrTx/>
              <a:buFont typeface="Wingdings" pitchFamily="2" charset="2"/>
              <a:buChar char="Ø"/>
            </a:pPr>
            <a:r>
              <a:rPr lang="en-IN" sz="1800" dirty="0" smtClean="0">
                <a:solidFill>
                  <a:schemeClr val="tx1"/>
                </a:solidFill>
              </a:rPr>
              <a:t>China, India, Malaysia have become the global manufacturing hub for companies like Toyota, Nissan, Apple etc.</a:t>
            </a:r>
          </a:p>
          <a:p>
            <a:pPr>
              <a:buClrTx/>
              <a:buFont typeface="Wingdings" pitchFamily="2" charset="2"/>
              <a:buChar char="Ø"/>
            </a:pPr>
            <a:r>
              <a:rPr lang="en-IN" sz="1800" dirty="0" smtClean="0">
                <a:solidFill>
                  <a:schemeClr val="tx1"/>
                </a:solidFill>
              </a:rPr>
              <a:t>Global outsourcing accounts for about 1/3</a:t>
            </a:r>
            <a:r>
              <a:rPr lang="en-IN" sz="1800" baseline="30000" dirty="0" smtClean="0">
                <a:solidFill>
                  <a:schemeClr val="tx1"/>
                </a:solidFill>
              </a:rPr>
              <a:t>rd</a:t>
            </a:r>
            <a:r>
              <a:rPr lang="en-IN" sz="1800" dirty="0" smtClean="0">
                <a:solidFill>
                  <a:schemeClr val="tx1"/>
                </a:solidFill>
              </a:rPr>
              <a:t> of the world’s trade.</a:t>
            </a:r>
          </a:p>
          <a:p>
            <a:pPr>
              <a:buClrTx/>
              <a:buFont typeface="Wingdings" pitchFamily="2" charset="2"/>
              <a:buChar char="Ø"/>
            </a:pPr>
            <a:r>
              <a:rPr lang="en-IN" sz="1800" dirty="0" smtClean="0">
                <a:solidFill>
                  <a:schemeClr val="tx1"/>
                </a:solidFill>
              </a:rPr>
              <a:t>The main reason for increasing offshore purchase are-</a:t>
            </a:r>
          </a:p>
          <a:p>
            <a:pPr marL="342900" indent="-342900">
              <a:buClrTx/>
              <a:buFont typeface="+mj-lt"/>
              <a:buAutoNum type="arabicPeriod"/>
            </a:pPr>
            <a:r>
              <a:rPr lang="en-IN" sz="1800" dirty="0" smtClean="0">
                <a:solidFill>
                  <a:schemeClr val="tx1"/>
                </a:solidFill>
              </a:rPr>
              <a:t>Lower </a:t>
            </a:r>
            <a:r>
              <a:rPr lang="en-IN" sz="1800" dirty="0" err="1" smtClean="0">
                <a:solidFill>
                  <a:schemeClr val="tx1"/>
                </a:solidFill>
              </a:rPr>
              <a:t>Pric</a:t>
            </a:r>
            <a:r>
              <a:rPr lang="en-GB" sz="1800" dirty="0" smtClean="0">
                <a:solidFill>
                  <a:schemeClr val="tx1"/>
                </a:solidFill>
              </a:rPr>
              <a:t>e</a:t>
            </a:r>
          </a:p>
          <a:p>
            <a:pPr marL="342900" indent="-342900">
              <a:buClrTx/>
              <a:buFont typeface="+mj-lt"/>
              <a:buAutoNum type="arabicPeriod"/>
            </a:pPr>
            <a:r>
              <a:rPr lang="en-IN" sz="1800" dirty="0" smtClean="0">
                <a:solidFill>
                  <a:schemeClr val="tx1"/>
                </a:solidFill>
              </a:rPr>
              <a:t>Better Quality</a:t>
            </a:r>
          </a:p>
          <a:p>
            <a:pPr marL="342900" indent="-342900">
              <a:buClrTx/>
              <a:buFont typeface="+mj-lt"/>
              <a:buAutoNum type="arabicPeriod"/>
            </a:pPr>
            <a:r>
              <a:rPr lang="en-IN" sz="1800" dirty="0" smtClean="0">
                <a:solidFill>
                  <a:schemeClr val="tx1"/>
                </a:solidFill>
              </a:rPr>
              <a:t>Better technology</a:t>
            </a:r>
          </a:p>
          <a:p>
            <a:pPr marL="342900" indent="-342900">
              <a:buClrTx/>
              <a:buFont typeface="+mj-lt"/>
              <a:buAutoNum type="arabicPeriod"/>
            </a:pPr>
            <a:r>
              <a:rPr lang="en-IN" sz="1800" dirty="0" smtClean="0">
                <a:solidFill>
                  <a:schemeClr val="tx1"/>
                </a:solidFill>
              </a:rPr>
              <a:t>More cooperative delivery</a:t>
            </a:r>
          </a:p>
          <a:p>
            <a:pPr marL="342900" indent="-342900">
              <a:buClrTx/>
              <a:buFont typeface="+mj-lt"/>
              <a:buAutoNum type="arabicPeriod"/>
            </a:pPr>
            <a:r>
              <a:rPr lang="en-IN" sz="1800" dirty="0" smtClean="0">
                <a:solidFill>
                  <a:schemeClr val="tx1"/>
                </a:solidFill>
              </a:rPr>
              <a:t>Less Capital and manpower requirements</a:t>
            </a:r>
          </a:p>
          <a:p>
            <a:pPr marL="342900" indent="-342900">
              <a:buClrTx/>
              <a:buFont typeface="+mj-lt"/>
              <a:buAutoNum type="arabicPeriod"/>
            </a:pPr>
            <a:r>
              <a:rPr lang="en-IN" sz="1800" dirty="0" smtClean="0">
                <a:solidFill>
                  <a:schemeClr val="tx1"/>
                </a:solidFill>
              </a:rPr>
              <a:t>More flexibility to adjust to recession</a:t>
            </a:r>
          </a:p>
          <a:p>
            <a:pPr marL="342900" indent="-342900">
              <a:buClrTx/>
              <a:buFont typeface="+mj-lt"/>
              <a:buAutoNum type="arabicPeriod"/>
            </a:pPr>
            <a:r>
              <a:rPr lang="en-IN" sz="1800" dirty="0" smtClean="0">
                <a:solidFill>
                  <a:schemeClr val="tx1"/>
                </a:solidFill>
              </a:rPr>
              <a:t>Counter trade requirements are fulfilled</a:t>
            </a:r>
          </a:p>
          <a:p>
            <a:pPr marL="342900" indent="-342900">
              <a:buClrTx/>
              <a:buFont typeface="+mj-lt"/>
              <a:buAutoNum type="arabicPeriod"/>
            </a:pPr>
            <a:endParaRPr lang="en-IN" sz="1800" dirty="0" smtClean="0">
              <a:solidFill>
                <a:schemeClr val="tx1"/>
              </a:solidFill>
            </a:endParaRPr>
          </a:p>
        </p:txBody>
      </p:sp>
      <p:sp>
        <p:nvSpPr>
          <p:cNvPr id="3" name="Title 2"/>
          <p:cNvSpPr>
            <a:spLocks noGrp="1"/>
          </p:cNvSpPr>
          <p:nvPr>
            <p:ph type="title"/>
          </p:nvPr>
        </p:nvSpPr>
        <p:spPr>
          <a:xfrm>
            <a:off x="457200" y="228600"/>
            <a:ext cx="8229600" cy="1066800"/>
          </a:xfrm>
        </p:spPr>
        <p:txBody>
          <a:bodyPr>
            <a:normAutofit/>
          </a:bodyPr>
          <a:lstStyle/>
          <a:p>
            <a:r>
              <a:rPr lang="en-IN" sz="3200" dirty="0" smtClean="0">
                <a:solidFill>
                  <a:schemeClr val="tx1"/>
                </a:solidFill>
              </a:rPr>
              <a:t>3. GLOBAL SOURCING OF INPUTS (GLOBAL OUTSOURCING)</a:t>
            </a:r>
            <a:endParaRPr lang="en-GB" sz="3200" dirty="0">
              <a:solidFill>
                <a:schemeClr val="tx1"/>
              </a:solidFill>
            </a:endParaRPr>
          </a:p>
        </p:txBody>
      </p:sp>
    </p:spTree>
    <p:extLst>
      <p:ext uri="{BB962C8B-B14F-4D97-AF65-F5344CB8AC3E}">
        <p14:creationId xmlns:p14="http://schemas.microsoft.com/office/powerpoint/2010/main" val="36197056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N" sz="2800" b="1" dirty="0" smtClean="0">
                <a:solidFill>
                  <a:schemeClr val="tx1"/>
                </a:solidFill>
              </a:rPr>
              <a:t>Two main concepts which have emerged out of Outsourcing are-</a:t>
            </a:r>
            <a:endParaRPr lang="en-GB" sz="2800" b="1" dirty="0">
              <a:solidFill>
                <a:schemeClr val="tx1"/>
              </a:solidFill>
            </a:endParaRPr>
          </a:p>
        </p:txBody>
      </p:sp>
      <p:sp>
        <p:nvSpPr>
          <p:cNvPr id="7" name="Content Placeholder 6"/>
          <p:cNvSpPr>
            <a:spLocks noGrp="1"/>
          </p:cNvSpPr>
          <p:nvPr>
            <p:ph idx="1"/>
          </p:nvPr>
        </p:nvSpPr>
        <p:spPr>
          <a:xfrm>
            <a:off x="228600" y="1524000"/>
            <a:ext cx="8686799" cy="5029200"/>
          </a:xfrm>
        </p:spPr>
        <p:txBody>
          <a:bodyPr>
            <a:normAutofit/>
          </a:bodyPr>
          <a:lstStyle/>
          <a:p>
            <a:pPr marL="457200" indent="-457200">
              <a:buClrTx/>
              <a:buFont typeface="+mj-lt"/>
              <a:buAutoNum type="arabicPeriod"/>
            </a:pPr>
            <a:r>
              <a:rPr lang="en-IN" sz="2000" b="1" dirty="0" smtClean="0">
                <a:solidFill>
                  <a:schemeClr val="tx1"/>
                </a:solidFill>
              </a:rPr>
              <a:t>PRODUCTION SHARING</a:t>
            </a:r>
          </a:p>
          <a:p>
            <a:pPr>
              <a:buClrTx/>
              <a:buFontTx/>
              <a:buChar char="-"/>
            </a:pPr>
            <a:r>
              <a:rPr lang="en-IN" sz="2000" dirty="0" smtClean="0">
                <a:solidFill>
                  <a:schemeClr val="tx1"/>
                </a:solidFill>
              </a:rPr>
              <a:t>According to </a:t>
            </a:r>
            <a:r>
              <a:rPr lang="en-IN" sz="2000" dirty="0" err="1" smtClean="0">
                <a:solidFill>
                  <a:schemeClr val="tx1"/>
                </a:solidFill>
              </a:rPr>
              <a:t>P.F.Drucker</a:t>
            </a:r>
            <a:r>
              <a:rPr lang="en-IN" sz="2000" dirty="0" smtClean="0">
                <a:solidFill>
                  <a:schemeClr val="tx1"/>
                </a:solidFill>
              </a:rPr>
              <a:t>, Production sharing means the practice of carrying out different stages of manufacturing of a product in different countries. Here the product is designed in one country, manufactured in another country and assembled in different country.</a:t>
            </a:r>
          </a:p>
          <a:p>
            <a:pPr marL="0" indent="0">
              <a:buClrTx/>
              <a:buNone/>
            </a:pPr>
            <a:r>
              <a:rPr lang="en-IN" sz="2000" dirty="0" smtClean="0">
                <a:solidFill>
                  <a:schemeClr val="tx1"/>
                </a:solidFill>
              </a:rPr>
              <a:t>   </a:t>
            </a:r>
            <a:r>
              <a:rPr lang="en-IN" sz="2000" dirty="0" err="1" smtClean="0">
                <a:solidFill>
                  <a:schemeClr val="tx1"/>
                </a:solidFill>
              </a:rPr>
              <a:t>E.g</a:t>
            </a:r>
            <a:r>
              <a:rPr lang="en-IN" sz="2000" dirty="0" smtClean="0">
                <a:solidFill>
                  <a:schemeClr val="tx1"/>
                </a:solidFill>
              </a:rPr>
              <a:t>- Apple is designed in California and assembled in China.</a:t>
            </a:r>
          </a:p>
          <a:p>
            <a:pPr marL="0" indent="0">
              <a:buClrTx/>
              <a:buNone/>
            </a:pPr>
            <a:endParaRPr lang="en-IN" sz="2000" dirty="0">
              <a:solidFill>
                <a:schemeClr val="tx1"/>
              </a:solidFill>
            </a:endParaRPr>
          </a:p>
          <a:p>
            <a:pPr marL="457200" indent="-457200">
              <a:buClrTx/>
              <a:buAutoNum type="arabicPeriod" startAt="2"/>
            </a:pPr>
            <a:r>
              <a:rPr lang="en-IN" sz="2000" b="1" dirty="0" smtClean="0">
                <a:solidFill>
                  <a:schemeClr val="tx1"/>
                </a:solidFill>
              </a:rPr>
              <a:t>PARTNERING</a:t>
            </a:r>
          </a:p>
          <a:p>
            <a:pPr marL="0" indent="0">
              <a:buClrTx/>
              <a:buNone/>
            </a:pPr>
            <a:r>
              <a:rPr lang="en-IN" sz="2000" dirty="0">
                <a:solidFill>
                  <a:schemeClr val="tx1"/>
                </a:solidFill>
              </a:rPr>
              <a:t> </a:t>
            </a:r>
            <a:r>
              <a:rPr lang="en-IN" sz="2000" dirty="0" smtClean="0">
                <a:solidFill>
                  <a:schemeClr val="tx1"/>
                </a:solidFill>
              </a:rPr>
              <a:t>  -   The buyer supplier partnership is emerging as a strategic issue in International operations due to need for offshoring outsourcing. </a:t>
            </a:r>
          </a:p>
          <a:p>
            <a:pPr marL="0" indent="0">
              <a:buClrTx/>
              <a:buNone/>
            </a:pPr>
            <a:r>
              <a:rPr lang="en-IN" sz="2000" dirty="0" err="1" smtClean="0">
                <a:solidFill>
                  <a:schemeClr val="tx1"/>
                </a:solidFill>
              </a:rPr>
              <a:t>E.g</a:t>
            </a:r>
            <a:r>
              <a:rPr lang="en-IN" sz="2000" dirty="0" smtClean="0">
                <a:solidFill>
                  <a:schemeClr val="tx1"/>
                </a:solidFill>
              </a:rPr>
              <a:t>- When Microsoft develops more powerful software, demand for Intel </a:t>
            </a:r>
            <a:r>
              <a:rPr lang="en-IN" sz="2000" dirty="0" err="1" smtClean="0">
                <a:solidFill>
                  <a:schemeClr val="tx1"/>
                </a:solidFill>
              </a:rPr>
              <a:t>vhip</a:t>
            </a:r>
            <a:r>
              <a:rPr lang="en-IN" sz="2000" dirty="0" smtClean="0">
                <a:solidFill>
                  <a:schemeClr val="tx1"/>
                </a:solidFill>
              </a:rPr>
              <a:t> increases. Similarly, value of Microsoft increases when Intel produce powerful chip.</a:t>
            </a:r>
            <a:endParaRPr lang="en-GB" sz="2000" dirty="0">
              <a:solidFill>
                <a:schemeClr val="tx1"/>
              </a:solidFill>
            </a:endParaRPr>
          </a:p>
        </p:txBody>
      </p:sp>
    </p:spTree>
    <p:extLst>
      <p:ext uri="{BB962C8B-B14F-4D97-AF65-F5344CB8AC3E}">
        <p14:creationId xmlns:p14="http://schemas.microsoft.com/office/powerpoint/2010/main" val="16777097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200"/>
            <a:ext cx="8686799" cy="5257800"/>
          </a:xfrm>
        </p:spPr>
        <p:txBody>
          <a:bodyPr>
            <a:normAutofit/>
          </a:bodyPr>
          <a:lstStyle/>
          <a:p>
            <a:pPr>
              <a:buClrTx/>
              <a:buFont typeface="Wingdings" pitchFamily="2" charset="2"/>
              <a:buChar char="Ø"/>
            </a:pPr>
            <a:r>
              <a:rPr lang="en-IN" sz="1800" dirty="0" smtClean="0">
                <a:solidFill>
                  <a:schemeClr val="tx1"/>
                </a:solidFill>
              </a:rPr>
              <a:t>Logistic is the process of planning, implementing and  controlling the efficient, cost effective flow and storage of raw materials, semi finished goods, final products and related information from point of origin to point of consumption.</a:t>
            </a:r>
          </a:p>
          <a:p>
            <a:pPr>
              <a:buClrTx/>
              <a:buFont typeface="Wingdings" pitchFamily="2" charset="2"/>
              <a:buChar char="Ø"/>
            </a:pPr>
            <a:endParaRPr lang="en-GB" sz="1800" dirty="0">
              <a:solidFill>
                <a:schemeClr val="tx1"/>
              </a:solidFill>
            </a:endParaRPr>
          </a:p>
        </p:txBody>
      </p:sp>
      <p:sp>
        <p:nvSpPr>
          <p:cNvPr id="3" name="Title 2"/>
          <p:cNvSpPr>
            <a:spLocks noGrp="1"/>
          </p:cNvSpPr>
          <p:nvPr>
            <p:ph type="title"/>
          </p:nvPr>
        </p:nvSpPr>
        <p:spPr>
          <a:xfrm>
            <a:off x="457200" y="338328"/>
            <a:ext cx="8229600" cy="728472"/>
          </a:xfrm>
        </p:spPr>
        <p:txBody>
          <a:bodyPr>
            <a:normAutofit/>
          </a:bodyPr>
          <a:lstStyle/>
          <a:p>
            <a:r>
              <a:rPr lang="en-IN" sz="3600" b="1" dirty="0" smtClean="0">
                <a:solidFill>
                  <a:schemeClr val="tx1"/>
                </a:solidFill>
              </a:rPr>
              <a:t>4. INTERNATIONAL LOGISTICS</a:t>
            </a:r>
            <a:endParaRPr lang="en-GB" sz="3600" b="1" dirty="0">
              <a:solidFill>
                <a:schemeClr val="tx1"/>
              </a:solidFill>
            </a:endParaRPr>
          </a:p>
        </p:txBody>
      </p:sp>
      <p:graphicFrame>
        <p:nvGraphicFramePr>
          <p:cNvPr id="4" name="Diagram 3"/>
          <p:cNvGraphicFramePr/>
          <p:nvPr>
            <p:extLst>
              <p:ext uri="{D42A27DB-BD31-4B8C-83A1-F6EECF244321}">
                <p14:modId xmlns:p14="http://schemas.microsoft.com/office/powerpoint/2010/main" val="3193322940"/>
              </p:ext>
            </p:extLst>
          </p:nvPr>
        </p:nvGraphicFramePr>
        <p:xfrm>
          <a:off x="457200" y="4572000"/>
          <a:ext cx="8077200" cy="210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extLst>
              <p:ext uri="{D42A27DB-BD31-4B8C-83A1-F6EECF244321}">
                <p14:modId xmlns:p14="http://schemas.microsoft.com/office/powerpoint/2010/main" val="3671431086"/>
              </p:ext>
            </p:extLst>
          </p:nvPr>
        </p:nvGraphicFramePr>
        <p:xfrm>
          <a:off x="1447800" y="2133600"/>
          <a:ext cx="6096000" cy="2336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7" name="Down Arrow 6"/>
          <p:cNvSpPr/>
          <p:nvPr/>
        </p:nvSpPr>
        <p:spPr>
          <a:xfrm>
            <a:off x="2452255" y="4495800"/>
            <a:ext cx="4572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Down Arrow 7"/>
          <p:cNvSpPr/>
          <p:nvPr/>
        </p:nvSpPr>
        <p:spPr>
          <a:xfrm>
            <a:off x="3581400" y="4523509"/>
            <a:ext cx="4572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Down Arrow 8"/>
          <p:cNvSpPr/>
          <p:nvPr/>
        </p:nvSpPr>
        <p:spPr>
          <a:xfrm>
            <a:off x="5029200" y="4565072"/>
            <a:ext cx="4572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Down Arrow 9"/>
          <p:cNvSpPr/>
          <p:nvPr/>
        </p:nvSpPr>
        <p:spPr>
          <a:xfrm>
            <a:off x="6019800" y="4565072"/>
            <a:ext cx="4572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Straight Connector 11"/>
          <p:cNvCxnSpPr/>
          <p:nvPr/>
        </p:nvCxnSpPr>
        <p:spPr>
          <a:xfrm>
            <a:off x="4495800" y="3429000"/>
            <a:ext cx="0" cy="1593272"/>
          </a:xfrm>
          <a:prstGeom prst="line">
            <a:avLst/>
          </a:prstGeom>
        </p:spPr>
        <p:style>
          <a:lnRef idx="1">
            <a:schemeClr val="accent1"/>
          </a:lnRef>
          <a:fillRef idx="0">
            <a:schemeClr val="accent1"/>
          </a:fillRef>
          <a:effectRef idx="0">
            <a:schemeClr val="accent1"/>
          </a:effectRef>
          <a:fontRef idx="minor">
            <a:schemeClr val="tx1"/>
          </a:fontRef>
        </p:style>
      </p:cxnSp>
      <p:sp>
        <p:nvSpPr>
          <p:cNvPr id="13" name="Right Arrow 12"/>
          <p:cNvSpPr/>
          <p:nvPr/>
        </p:nvSpPr>
        <p:spPr>
          <a:xfrm>
            <a:off x="2680855" y="5555673"/>
            <a:ext cx="367145"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 name="Right Arrow 13"/>
          <p:cNvSpPr/>
          <p:nvPr/>
        </p:nvSpPr>
        <p:spPr>
          <a:xfrm>
            <a:off x="5257800" y="5527964"/>
            <a:ext cx="367145"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947912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153</TotalTime>
  <Words>1260</Words>
  <Application>Microsoft Office PowerPoint</Application>
  <PresentationFormat>On-screen Show (4:3)</PresentationFormat>
  <Paragraphs>208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Waveform</vt:lpstr>
      <vt:lpstr>International Production Management</vt:lpstr>
      <vt:lpstr>1. PLANT LOCATION DECISION</vt:lpstr>
      <vt:lpstr>Factors influencing the Location Strategy</vt:lpstr>
      <vt:lpstr>Merits and Demerits of Centralised and Decentralised Location</vt:lpstr>
      <vt:lpstr>FACTORS AFFECTING LOCATION</vt:lpstr>
      <vt:lpstr>2. MAKE OR BUY DECISION</vt:lpstr>
      <vt:lpstr>3. GLOBAL SOURCING OF INPUTS (GLOBAL OUTSOURCING)</vt:lpstr>
      <vt:lpstr>Two main concepts which have emerged out of Outsourcing are-</vt:lpstr>
      <vt:lpstr>4. INTERNATIONAL LOGISTICS</vt:lpstr>
      <vt:lpstr>Management of logistics require concerned decisions</vt:lpstr>
      <vt:lpstr>5. GLOBAL NETWORKING OF OPERATIONS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Production Management</dc:title>
  <dc:creator>Dell</dc:creator>
  <cp:lastModifiedBy>Dell</cp:lastModifiedBy>
  <cp:revision>30</cp:revision>
  <dcterms:created xsi:type="dcterms:W3CDTF">2006-08-16T00:00:00Z</dcterms:created>
  <dcterms:modified xsi:type="dcterms:W3CDTF">2020-03-18T09:32:27Z</dcterms:modified>
</cp:coreProperties>
</file>